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75" r:id="rId3"/>
    <p:sldId id="257" r:id="rId4"/>
    <p:sldId id="258" r:id="rId5"/>
    <p:sldId id="259" r:id="rId6"/>
    <p:sldId id="260" r:id="rId7"/>
    <p:sldId id="261" r:id="rId8"/>
    <p:sldId id="262" r:id="rId9"/>
    <p:sldId id="264" r:id="rId10"/>
    <p:sldId id="265" r:id="rId11"/>
    <p:sldId id="266" r:id="rId12"/>
    <p:sldId id="267" r:id="rId13"/>
    <p:sldId id="268" r:id="rId14"/>
    <p:sldId id="269" r:id="rId15"/>
    <p:sldId id="270" r:id="rId16"/>
    <p:sldId id="271" r:id="rId17"/>
    <p:sldId id="272" r:id="rId18"/>
    <p:sldId id="274" r:id="rId19"/>
    <p:sldId id="276" r:id="rId20"/>
    <p:sldId id="277" r:id="rId21"/>
    <p:sldId id="278" r:id="rId22"/>
    <p:sldId id="279" r:id="rId23"/>
    <p:sldId id="280" r:id="rId24"/>
    <p:sldId id="281" r:id="rId25"/>
    <p:sldId id="282"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51" autoAdjust="0"/>
    <p:restoredTop sz="94660"/>
  </p:normalViewPr>
  <p:slideViewPr>
    <p:cSldViewPr snapToGrid="0">
      <p:cViewPr varScale="1">
        <p:scale>
          <a:sx n="70" d="100"/>
          <a:sy n="70" d="100"/>
        </p:scale>
        <p:origin x="1320"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9FA652-BE70-5632-7ECB-CF866252B9A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IN"/>
          </a:p>
        </p:txBody>
      </p:sp>
      <p:sp>
        <p:nvSpPr>
          <p:cNvPr id="3" name="Subtitle 2">
            <a:extLst>
              <a:ext uri="{FF2B5EF4-FFF2-40B4-BE49-F238E27FC236}">
                <a16:creationId xmlns:a16="http://schemas.microsoft.com/office/drawing/2014/main" id="{BB8106A4-E8F2-5E08-7FA2-788068C524B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IN"/>
          </a:p>
        </p:txBody>
      </p:sp>
      <p:sp>
        <p:nvSpPr>
          <p:cNvPr id="4" name="Date Placeholder 3">
            <a:extLst>
              <a:ext uri="{FF2B5EF4-FFF2-40B4-BE49-F238E27FC236}">
                <a16:creationId xmlns:a16="http://schemas.microsoft.com/office/drawing/2014/main" id="{4D6852AA-B358-6626-6943-626BE77EE2BA}"/>
              </a:ext>
            </a:extLst>
          </p:cNvPr>
          <p:cNvSpPr>
            <a:spLocks noGrp="1"/>
          </p:cNvSpPr>
          <p:nvPr>
            <p:ph type="dt" sz="half" idx="10"/>
          </p:nvPr>
        </p:nvSpPr>
        <p:spPr/>
        <p:txBody>
          <a:bodyPr/>
          <a:lstStyle/>
          <a:p>
            <a:fld id="{C5C8FAE0-8530-4452-8402-41EEFA3CAC52}" type="datetimeFigureOut">
              <a:rPr lang="en-IN" smtClean="0"/>
              <a:t>29-03-2025</a:t>
            </a:fld>
            <a:endParaRPr lang="en-IN"/>
          </a:p>
        </p:txBody>
      </p:sp>
      <p:sp>
        <p:nvSpPr>
          <p:cNvPr id="5" name="Footer Placeholder 4">
            <a:extLst>
              <a:ext uri="{FF2B5EF4-FFF2-40B4-BE49-F238E27FC236}">
                <a16:creationId xmlns:a16="http://schemas.microsoft.com/office/drawing/2014/main" id="{C196EFF5-645E-B7F2-D837-C3E934335F3E}"/>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C672AF35-ABAB-0E4C-66E2-AE22D57A1AC5}"/>
              </a:ext>
            </a:extLst>
          </p:cNvPr>
          <p:cNvSpPr>
            <a:spLocks noGrp="1"/>
          </p:cNvSpPr>
          <p:nvPr>
            <p:ph type="sldNum" sz="quarter" idx="12"/>
          </p:nvPr>
        </p:nvSpPr>
        <p:spPr/>
        <p:txBody>
          <a:bodyPr/>
          <a:lstStyle/>
          <a:p>
            <a:fld id="{491D5589-2B4D-4C8F-825A-F0476F509181}" type="slidenum">
              <a:rPr lang="en-IN" smtClean="0"/>
              <a:t>‹#›</a:t>
            </a:fld>
            <a:endParaRPr lang="en-IN"/>
          </a:p>
        </p:txBody>
      </p:sp>
    </p:spTree>
    <p:extLst>
      <p:ext uri="{BB962C8B-B14F-4D97-AF65-F5344CB8AC3E}">
        <p14:creationId xmlns:p14="http://schemas.microsoft.com/office/powerpoint/2010/main" val="201228655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B5048F-28B5-44BB-36E0-9DBEFD52AFF6}"/>
              </a:ext>
            </a:extLst>
          </p:cNvPr>
          <p:cNvSpPr>
            <a:spLocks noGrp="1"/>
          </p:cNvSpPr>
          <p:nvPr>
            <p:ph type="title"/>
          </p:nvPr>
        </p:nvSpPr>
        <p:spPr/>
        <p:txBody>
          <a:bodyPr/>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19A95789-3898-8B4F-8C27-E24D6D5D0E8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7B8F13C-996C-62DA-55B0-86F46BBA2C27}"/>
              </a:ext>
            </a:extLst>
          </p:cNvPr>
          <p:cNvSpPr>
            <a:spLocks noGrp="1"/>
          </p:cNvSpPr>
          <p:nvPr>
            <p:ph type="dt" sz="half" idx="10"/>
          </p:nvPr>
        </p:nvSpPr>
        <p:spPr/>
        <p:txBody>
          <a:bodyPr/>
          <a:lstStyle/>
          <a:p>
            <a:fld id="{C5C8FAE0-8530-4452-8402-41EEFA3CAC52}" type="datetimeFigureOut">
              <a:rPr lang="en-IN" smtClean="0"/>
              <a:t>29-03-2025</a:t>
            </a:fld>
            <a:endParaRPr lang="en-IN"/>
          </a:p>
        </p:txBody>
      </p:sp>
      <p:sp>
        <p:nvSpPr>
          <p:cNvPr id="5" name="Footer Placeholder 4">
            <a:extLst>
              <a:ext uri="{FF2B5EF4-FFF2-40B4-BE49-F238E27FC236}">
                <a16:creationId xmlns:a16="http://schemas.microsoft.com/office/drawing/2014/main" id="{40A6E9E7-3290-4E8B-FC65-94CD506222C7}"/>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A51975C7-905E-41E8-7A37-A24714B8F051}"/>
              </a:ext>
            </a:extLst>
          </p:cNvPr>
          <p:cNvSpPr>
            <a:spLocks noGrp="1"/>
          </p:cNvSpPr>
          <p:nvPr>
            <p:ph type="sldNum" sz="quarter" idx="12"/>
          </p:nvPr>
        </p:nvSpPr>
        <p:spPr/>
        <p:txBody>
          <a:bodyPr/>
          <a:lstStyle/>
          <a:p>
            <a:fld id="{491D5589-2B4D-4C8F-825A-F0476F509181}" type="slidenum">
              <a:rPr lang="en-IN" smtClean="0"/>
              <a:t>‹#›</a:t>
            </a:fld>
            <a:endParaRPr lang="en-IN"/>
          </a:p>
        </p:txBody>
      </p:sp>
    </p:spTree>
    <p:extLst>
      <p:ext uri="{BB962C8B-B14F-4D97-AF65-F5344CB8AC3E}">
        <p14:creationId xmlns:p14="http://schemas.microsoft.com/office/powerpoint/2010/main" val="35862539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13239FB-5BAF-EE0B-1CC3-7F8336B602B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IN"/>
          </a:p>
        </p:txBody>
      </p:sp>
      <p:sp>
        <p:nvSpPr>
          <p:cNvPr id="3" name="Vertical Text Placeholder 2">
            <a:extLst>
              <a:ext uri="{FF2B5EF4-FFF2-40B4-BE49-F238E27FC236}">
                <a16:creationId xmlns:a16="http://schemas.microsoft.com/office/drawing/2014/main" id="{932A7A1B-88EB-8E53-6359-F0CCC31CC36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03002F0A-333B-00ED-3041-D1D129BE0112}"/>
              </a:ext>
            </a:extLst>
          </p:cNvPr>
          <p:cNvSpPr>
            <a:spLocks noGrp="1"/>
          </p:cNvSpPr>
          <p:nvPr>
            <p:ph type="dt" sz="half" idx="10"/>
          </p:nvPr>
        </p:nvSpPr>
        <p:spPr/>
        <p:txBody>
          <a:bodyPr/>
          <a:lstStyle/>
          <a:p>
            <a:fld id="{C5C8FAE0-8530-4452-8402-41EEFA3CAC52}" type="datetimeFigureOut">
              <a:rPr lang="en-IN" smtClean="0"/>
              <a:t>29-03-2025</a:t>
            </a:fld>
            <a:endParaRPr lang="en-IN"/>
          </a:p>
        </p:txBody>
      </p:sp>
      <p:sp>
        <p:nvSpPr>
          <p:cNvPr id="5" name="Footer Placeholder 4">
            <a:extLst>
              <a:ext uri="{FF2B5EF4-FFF2-40B4-BE49-F238E27FC236}">
                <a16:creationId xmlns:a16="http://schemas.microsoft.com/office/drawing/2014/main" id="{3A6862B4-E05E-46A8-DFCA-42EDB7FF275F}"/>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0889BBC3-BC94-8BC5-EC36-6B900B2A4051}"/>
              </a:ext>
            </a:extLst>
          </p:cNvPr>
          <p:cNvSpPr>
            <a:spLocks noGrp="1"/>
          </p:cNvSpPr>
          <p:nvPr>
            <p:ph type="sldNum" sz="quarter" idx="12"/>
          </p:nvPr>
        </p:nvSpPr>
        <p:spPr/>
        <p:txBody>
          <a:bodyPr/>
          <a:lstStyle/>
          <a:p>
            <a:fld id="{491D5589-2B4D-4C8F-825A-F0476F509181}" type="slidenum">
              <a:rPr lang="en-IN" smtClean="0"/>
              <a:t>‹#›</a:t>
            </a:fld>
            <a:endParaRPr lang="en-IN"/>
          </a:p>
        </p:txBody>
      </p:sp>
    </p:spTree>
    <p:extLst>
      <p:ext uri="{BB962C8B-B14F-4D97-AF65-F5344CB8AC3E}">
        <p14:creationId xmlns:p14="http://schemas.microsoft.com/office/powerpoint/2010/main" val="21345331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300DD0-105D-5C35-7463-092D28E89816}"/>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F2F1DDBC-7D56-F432-D7B5-5CE466310B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DE6B5A30-B860-4E3B-E0B4-EC549A66D690}"/>
              </a:ext>
            </a:extLst>
          </p:cNvPr>
          <p:cNvSpPr>
            <a:spLocks noGrp="1"/>
          </p:cNvSpPr>
          <p:nvPr>
            <p:ph type="dt" sz="half" idx="10"/>
          </p:nvPr>
        </p:nvSpPr>
        <p:spPr/>
        <p:txBody>
          <a:bodyPr/>
          <a:lstStyle/>
          <a:p>
            <a:fld id="{C5C8FAE0-8530-4452-8402-41EEFA3CAC52}" type="datetimeFigureOut">
              <a:rPr lang="en-IN" smtClean="0"/>
              <a:t>29-03-2025</a:t>
            </a:fld>
            <a:endParaRPr lang="en-IN"/>
          </a:p>
        </p:txBody>
      </p:sp>
      <p:sp>
        <p:nvSpPr>
          <p:cNvPr id="5" name="Footer Placeholder 4">
            <a:extLst>
              <a:ext uri="{FF2B5EF4-FFF2-40B4-BE49-F238E27FC236}">
                <a16:creationId xmlns:a16="http://schemas.microsoft.com/office/drawing/2014/main" id="{8399E45F-7110-F03C-B30A-A905DE8B3768}"/>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D2DABEAC-DE1B-865A-B8CC-0FDF7A35ABF1}"/>
              </a:ext>
            </a:extLst>
          </p:cNvPr>
          <p:cNvSpPr>
            <a:spLocks noGrp="1"/>
          </p:cNvSpPr>
          <p:nvPr>
            <p:ph type="sldNum" sz="quarter" idx="12"/>
          </p:nvPr>
        </p:nvSpPr>
        <p:spPr/>
        <p:txBody>
          <a:bodyPr/>
          <a:lstStyle/>
          <a:p>
            <a:fld id="{491D5589-2B4D-4C8F-825A-F0476F509181}" type="slidenum">
              <a:rPr lang="en-IN" smtClean="0"/>
              <a:t>‹#›</a:t>
            </a:fld>
            <a:endParaRPr lang="en-IN"/>
          </a:p>
        </p:txBody>
      </p:sp>
    </p:spTree>
    <p:extLst>
      <p:ext uri="{BB962C8B-B14F-4D97-AF65-F5344CB8AC3E}">
        <p14:creationId xmlns:p14="http://schemas.microsoft.com/office/powerpoint/2010/main" val="6695776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679435-3DFB-DDD0-0B9F-6C684586278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IN"/>
          </a:p>
        </p:txBody>
      </p:sp>
      <p:sp>
        <p:nvSpPr>
          <p:cNvPr id="3" name="Text Placeholder 2">
            <a:extLst>
              <a:ext uri="{FF2B5EF4-FFF2-40B4-BE49-F238E27FC236}">
                <a16:creationId xmlns:a16="http://schemas.microsoft.com/office/drawing/2014/main" id="{61D4D200-08C9-2B7B-DF67-BADED0B80DA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E70F17-7B67-52A9-A2F3-26B47C7BAD3F}"/>
              </a:ext>
            </a:extLst>
          </p:cNvPr>
          <p:cNvSpPr>
            <a:spLocks noGrp="1"/>
          </p:cNvSpPr>
          <p:nvPr>
            <p:ph type="dt" sz="half" idx="10"/>
          </p:nvPr>
        </p:nvSpPr>
        <p:spPr/>
        <p:txBody>
          <a:bodyPr/>
          <a:lstStyle/>
          <a:p>
            <a:fld id="{C5C8FAE0-8530-4452-8402-41EEFA3CAC52}" type="datetimeFigureOut">
              <a:rPr lang="en-IN" smtClean="0"/>
              <a:t>29-03-2025</a:t>
            </a:fld>
            <a:endParaRPr lang="en-IN"/>
          </a:p>
        </p:txBody>
      </p:sp>
      <p:sp>
        <p:nvSpPr>
          <p:cNvPr id="5" name="Footer Placeholder 4">
            <a:extLst>
              <a:ext uri="{FF2B5EF4-FFF2-40B4-BE49-F238E27FC236}">
                <a16:creationId xmlns:a16="http://schemas.microsoft.com/office/drawing/2014/main" id="{758C52C4-8BD6-1774-B793-73CF914F1582}"/>
              </a:ext>
            </a:extLst>
          </p:cNvPr>
          <p:cNvSpPr>
            <a:spLocks noGrp="1"/>
          </p:cNvSpPr>
          <p:nvPr>
            <p:ph type="ftr" sz="quarter" idx="11"/>
          </p:nvPr>
        </p:nvSpPr>
        <p:spPr/>
        <p:txBody>
          <a:bodyPr/>
          <a:lstStyle/>
          <a:p>
            <a:endParaRPr lang="en-IN"/>
          </a:p>
        </p:txBody>
      </p:sp>
      <p:sp>
        <p:nvSpPr>
          <p:cNvPr id="6" name="Slide Number Placeholder 5">
            <a:extLst>
              <a:ext uri="{FF2B5EF4-FFF2-40B4-BE49-F238E27FC236}">
                <a16:creationId xmlns:a16="http://schemas.microsoft.com/office/drawing/2014/main" id="{64A08CE5-BD1B-5F69-EC3B-1B15DD918E16}"/>
              </a:ext>
            </a:extLst>
          </p:cNvPr>
          <p:cNvSpPr>
            <a:spLocks noGrp="1"/>
          </p:cNvSpPr>
          <p:nvPr>
            <p:ph type="sldNum" sz="quarter" idx="12"/>
          </p:nvPr>
        </p:nvSpPr>
        <p:spPr/>
        <p:txBody>
          <a:bodyPr/>
          <a:lstStyle/>
          <a:p>
            <a:fld id="{491D5589-2B4D-4C8F-825A-F0476F509181}" type="slidenum">
              <a:rPr lang="en-IN" smtClean="0"/>
              <a:t>‹#›</a:t>
            </a:fld>
            <a:endParaRPr lang="en-IN"/>
          </a:p>
        </p:txBody>
      </p:sp>
    </p:spTree>
    <p:extLst>
      <p:ext uri="{BB962C8B-B14F-4D97-AF65-F5344CB8AC3E}">
        <p14:creationId xmlns:p14="http://schemas.microsoft.com/office/powerpoint/2010/main" val="5931842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713FB8-312D-A425-185B-1C5AE39B7245}"/>
              </a:ext>
            </a:extLst>
          </p:cNvPr>
          <p:cNvSpPr>
            <a:spLocks noGrp="1"/>
          </p:cNvSpPr>
          <p:nvPr>
            <p:ph type="title"/>
          </p:nvPr>
        </p:nvSpPr>
        <p:spPr/>
        <p:txBody>
          <a:bodyPr/>
          <a:lstStyle/>
          <a:p>
            <a:r>
              <a:rPr lang="en-US"/>
              <a:t>Click to edit Master title style</a:t>
            </a:r>
            <a:endParaRPr lang="en-IN"/>
          </a:p>
        </p:txBody>
      </p:sp>
      <p:sp>
        <p:nvSpPr>
          <p:cNvPr id="3" name="Content Placeholder 2">
            <a:extLst>
              <a:ext uri="{FF2B5EF4-FFF2-40B4-BE49-F238E27FC236}">
                <a16:creationId xmlns:a16="http://schemas.microsoft.com/office/drawing/2014/main" id="{7921D4F2-3AE3-E2C4-3803-173C197C7A4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Content Placeholder 3">
            <a:extLst>
              <a:ext uri="{FF2B5EF4-FFF2-40B4-BE49-F238E27FC236}">
                <a16:creationId xmlns:a16="http://schemas.microsoft.com/office/drawing/2014/main" id="{73163113-8E77-35FB-3892-E1274158582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Date Placeholder 4">
            <a:extLst>
              <a:ext uri="{FF2B5EF4-FFF2-40B4-BE49-F238E27FC236}">
                <a16:creationId xmlns:a16="http://schemas.microsoft.com/office/drawing/2014/main" id="{3A86FAC7-9B08-1EED-69C8-F74F760CD130}"/>
              </a:ext>
            </a:extLst>
          </p:cNvPr>
          <p:cNvSpPr>
            <a:spLocks noGrp="1"/>
          </p:cNvSpPr>
          <p:nvPr>
            <p:ph type="dt" sz="half" idx="10"/>
          </p:nvPr>
        </p:nvSpPr>
        <p:spPr/>
        <p:txBody>
          <a:bodyPr/>
          <a:lstStyle/>
          <a:p>
            <a:fld id="{C5C8FAE0-8530-4452-8402-41EEFA3CAC52}" type="datetimeFigureOut">
              <a:rPr lang="en-IN" smtClean="0"/>
              <a:t>29-03-2025</a:t>
            </a:fld>
            <a:endParaRPr lang="en-IN"/>
          </a:p>
        </p:txBody>
      </p:sp>
      <p:sp>
        <p:nvSpPr>
          <p:cNvPr id="6" name="Footer Placeholder 5">
            <a:extLst>
              <a:ext uri="{FF2B5EF4-FFF2-40B4-BE49-F238E27FC236}">
                <a16:creationId xmlns:a16="http://schemas.microsoft.com/office/drawing/2014/main" id="{B45B8670-D1D9-781C-7B84-41CE268097D5}"/>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F723979D-8589-59A0-42C0-876E046A1845}"/>
              </a:ext>
            </a:extLst>
          </p:cNvPr>
          <p:cNvSpPr>
            <a:spLocks noGrp="1"/>
          </p:cNvSpPr>
          <p:nvPr>
            <p:ph type="sldNum" sz="quarter" idx="12"/>
          </p:nvPr>
        </p:nvSpPr>
        <p:spPr/>
        <p:txBody>
          <a:bodyPr/>
          <a:lstStyle/>
          <a:p>
            <a:fld id="{491D5589-2B4D-4C8F-825A-F0476F509181}" type="slidenum">
              <a:rPr lang="en-IN" smtClean="0"/>
              <a:t>‹#›</a:t>
            </a:fld>
            <a:endParaRPr lang="en-IN"/>
          </a:p>
        </p:txBody>
      </p:sp>
    </p:spTree>
    <p:extLst>
      <p:ext uri="{BB962C8B-B14F-4D97-AF65-F5344CB8AC3E}">
        <p14:creationId xmlns:p14="http://schemas.microsoft.com/office/powerpoint/2010/main" val="4259081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39FB4C-EEFB-D3E8-1834-CEE9799EB947}"/>
              </a:ext>
            </a:extLst>
          </p:cNvPr>
          <p:cNvSpPr>
            <a:spLocks noGrp="1"/>
          </p:cNvSpPr>
          <p:nvPr>
            <p:ph type="title"/>
          </p:nvPr>
        </p:nvSpPr>
        <p:spPr>
          <a:xfrm>
            <a:off x="839788" y="365125"/>
            <a:ext cx="10515600" cy="1325563"/>
          </a:xfrm>
        </p:spPr>
        <p:txBody>
          <a:bodyPr/>
          <a:lstStyle/>
          <a:p>
            <a:r>
              <a:rPr lang="en-US"/>
              <a:t>Click to edit Master title style</a:t>
            </a:r>
            <a:endParaRPr lang="en-IN"/>
          </a:p>
        </p:txBody>
      </p:sp>
      <p:sp>
        <p:nvSpPr>
          <p:cNvPr id="3" name="Text Placeholder 2">
            <a:extLst>
              <a:ext uri="{FF2B5EF4-FFF2-40B4-BE49-F238E27FC236}">
                <a16:creationId xmlns:a16="http://schemas.microsoft.com/office/drawing/2014/main" id="{C6119F47-FF27-1148-79C7-984DC2EDD29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2FB2235-D358-ABB3-463F-54228B05EAB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5" name="Text Placeholder 4">
            <a:extLst>
              <a:ext uri="{FF2B5EF4-FFF2-40B4-BE49-F238E27FC236}">
                <a16:creationId xmlns:a16="http://schemas.microsoft.com/office/drawing/2014/main" id="{19677B99-4700-D700-754A-812CC6E3C98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4A2E7896-E0B6-CF4E-7F03-458973A737A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7" name="Date Placeholder 6">
            <a:extLst>
              <a:ext uri="{FF2B5EF4-FFF2-40B4-BE49-F238E27FC236}">
                <a16:creationId xmlns:a16="http://schemas.microsoft.com/office/drawing/2014/main" id="{D7D2447F-C268-E29A-C549-48F9398A2460}"/>
              </a:ext>
            </a:extLst>
          </p:cNvPr>
          <p:cNvSpPr>
            <a:spLocks noGrp="1"/>
          </p:cNvSpPr>
          <p:nvPr>
            <p:ph type="dt" sz="half" idx="10"/>
          </p:nvPr>
        </p:nvSpPr>
        <p:spPr/>
        <p:txBody>
          <a:bodyPr/>
          <a:lstStyle/>
          <a:p>
            <a:fld id="{C5C8FAE0-8530-4452-8402-41EEFA3CAC52}" type="datetimeFigureOut">
              <a:rPr lang="en-IN" smtClean="0"/>
              <a:t>29-03-2025</a:t>
            </a:fld>
            <a:endParaRPr lang="en-IN"/>
          </a:p>
        </p:txBody>
      </p:sp>
      <p:sp>
        <p:nvSpPr>
          <p:cNvPr id="8" name="Footer Placeholder 7">
            <a:extLst>
              <a:ext uri="{FF2B5EF4-FFF2-40B4-BE49-F238E27FC236}">
                <a16:creationId xmlns:a16="http://schemas.microsoft.com/office/drawing/2014/main" id="{0ED19961-D127-3B1E-5CDD-C182D79A48B7}"/>
              </a:ext>
            </a:extLst>
          </p:cNvPr>
          <p:cNvSpPr>
            <a:spLocks noGrp="1"/>
          </p:cNvSpPr>
          <p:nvPr>
            <p:ph type="ftr" sz="quarter" idx="11"/>
          </p:nvPr>
        </p:nvSpPr>
        <p:spPr/>
        <p:txBody>
          <a:bodyPr/>
          <a:lstStyle/>
          <a:p>
            <a:endParaRPr lang="en-IN"/>
          </a:p>
        </p:txBody>
      </p:sp>
      <p:sp>
        <p:nvSpPr>
          <p:cNvPr id="9" name="Slide Number Placeholder 8">
            <a:extLst>
              <a:ext uri="{FF2B5EF4-FFF2-40B4-BE49-F238E27FC236}">
                <a16:creationId xmlns:a16="http://schemas.microsoft.com/office/drawing/2014/main" id="{46577C13-D17E-C485-9815-FD4E435326D5}"/>
              </a:ext>
            </a:extLst>
          </p:cNvPr>
          <p:cNvSpPr>
            <a:spLocks noGrp="1"/>
          </p:cNvSpPr>
          <p:nvPr>
            <p:ph type="sldNum" sz="quarter" idx="12"/>
          </p:nvPr>
        </p:nvSpPr>
        <p:spPr/>
        <p:txBody>
          <a:bodyPr/>
          <a:lstStyle/>
          <a:p>
            <a:fld id="{491D5589-2B4D-4C8F-825A-F0476F509181}" type="slidenum">
              <a:rPr lang="en-IN" smtClean="0"/>
              <a:t>‹#›</a:t>
            </a:fld>
            <a:endParaRPr lang="en-IN"/>
          </a:p>
        </p:txBody>
      </p:sp>
    </p:spTree>
    <p:extLst>
      <p:ext uri="{BB962C8B-B14F-4D97-AF65-F5344CB8AC3E}">
        <p14:creationId xmlns:p14="http://schemas.microsoft.com/office/powerpoint/2010/main" val="239408934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03DF51-11F6-8C64-668B-06462919564B}"/>
              </a:ext>
            </a:extLst>
          </p:cNvPr>
          <p:cNvSpPr>
            <a:spLocks noGrp="1"/>
          </p:cNvSpPr>
          <p:nvPr>
            <p:ph type="title"/>
          </p:nvPr>
        </p:nvSpPr>
        <p:spPr/>
        <p:txBody>
          <a:bodyPr/>
          <a:lstStyle/>
          <a:p>
            <a:r>
              <a:rPr lang="en-US"/>
              <a:t>Click to edit Master title style</a:t>
            </a:r>
            <a:endParaRPr lang="en-IN"/>
          </a:p>
        </p:txBody>
      </p:sp>
      <p:sp>
        <p:nvSpPr>
          <p:cNvPr id="3" name="Date Placeholder 2">
            <a:extLst>
              <a:ext uri="{FF2B5EF4-FFF2-40B4-BE49-F238E27FC236}">
                <a16:creationId xmlns:a16="http://schemas.microsoft.com/office/drawing/2014/main" id="{4EE071EE-2AF1-82A3-6691-2FB4F18EC87B}"/>
              </a:ext>
            </a:extLst>
          </p:cNvPr>
          <p:cNvSpPr>
            <a:spLocks noGrp="1"/>
          </p:cNvSpPr>
          <p:nvPr>
            <p:ph type="dt" sz="half" idx="10"/>
          </p:nvPr>
        </p:nvSpPr>
        <p:spPr/>
        <p:txBody>
          <a:bodyPr/>
          <a:lstStyle/>
          <a:p>
            <a:fld id="{C5C8FAE0-8530-4452-8402-41EEFA3CAC52}" type="datetimeFigureOut">
              <a:rPr lang="en-IN" smtClean="0"/>
              <a:t>29-03-2025</a:t>
            </a:fld>
            <a:endParaRPr lang="en-IN"/>
          </a:p>
        </p:txBody>
      </p:sp>
      <p:sp>
        <p:nvSpPr>
          <p:cNvPr id="4" name="Footer Placeholder 3">
            <a:extLst>
              <a:ext uri="{FF2B5EF4-FFF2-40B4-BE49-F238E27FC236}">
                <a16:creationId xmlns:a16="http://schemas.microsoft.com/office/drawing/2014/main" id="{1A690C31-63A2-E6EE-0242-FE77A92D5678}"/>
              </a:ext>
            </a:extLst>
          </p:cNvPr>
          <p:cNvSpPr>
            <a:spLocks noGrp="1"/>
          </p:cNvSpPr>
          <p:nvPr>
            <p:ph type="ftr" sz="quarter" idx="11"/>
          </p:nvPr>
        </p:nvSpPr>
        <p:spPr/>
        <p:txBody>
          <a:bodyPr/>
          <a:lstStyle/>
          <a:p>
            <a:endParaRPr lang="en-IN"/>
          </a:p>
        </p:txBody>
      </p:sp>
      <p:sp>
        <p:nvSpPr>
          <p:cNvPr id="5" name="Slide Number Placeholder 4">
            <a:extLst>
              <a:ext uri="{FF2B5EF4-FFF2-40B4-BE49-F238E27FC236}">
                <a16:creationId xmlns:a16="http://schemas.microsoft.com/office/drawing/2014/main" id="{97F25FEA-6E84-67C2-4076-A496E829465B}"/>
              </a:ext>
            </a:extLst>
          </p:cNvPr>
          <p:cNvSpPr>
            <a:spLocks noGrp="1"/>
          </p:cNvSpPr>
          <p:nvPr>
            <p:ph type="sldNum" sz="quarter" idx="12"/>
          </p:nvPr>
        </p:nvSpPr>
        <p:spPr/>
        <p:txBody>
          <a:bodyPr/>
          <a:lstStyle/>
          <a:p>
            <a:fld id="{491D5589-2B4D-4C8F-825A-F0476F509181}" type="slidenum">
              <a:rPr lang="en-IN" smtClean="0"/>
              <a:t>‹#›</a:t>
            </a:fld>
            <a:endParaRPr lang="en-IN"/>
          </a:p>
        </p:txBody>
      </p:sp>
    </p:spTree>
    <p:extLst>
      <p:ext uri="{BB962C8B-B14F-4D97-AF65-F5344CB8AC3E}">
        <p14:creationId xmlns:p14="http://schemas.microsoft.com/office/powerpoint/2010/main" val="12422887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865C8DF-67A4-E179-FD58-7742DFA5C714}"/>
              </a:ext>
            </a:extLst>
          </p:cNvPr>
          <p:cNvSpPr>
            <a:spLocks noGrp="1"/>
          </p:cNvSpPr>
          <p:nvPr>
            <p:ph type="dt" sz="half" idx="10"/>
          </p:nvPr>
        </p:nvSpPr>
        <p:spPr/>
        <p:txBody>
          <a:bodyPr/>
          <a:lstStyle/>
          <a:p>
            <a:fld id="{C5C8FAE0-8530-4452-8402-41EEFA3CAC52}" type="datetimeFigureOut">
              <a:rPr lang="en-IN" smtClean="0"/>
              <a:t>29-03-2025</a:t>
            </a:fld>
            <a:endParaRPr lang="en-IN"/>
          </a:p>
        </p:txBody>
      </p:sp>
      <p:sp>
        <p:nvSpPr>
          <p:cNvPr id="3" name="Footer Placeholder 2">
            <a:extLst>
              <a:ext uri="{FF2B5EF4-FFF2-40B4-BE49-F238E27FC236}">
                <a16:creationId xmlns:a16="http://schemas.microsoft.com/office/drawing/2014/main" id="{B9CA884B-492B-CC2E-AEDC-B43BAA4C38FA}"/>
              </a:ext>
            </a:extLst>
          </p:cNvPr>
          <p:cNvSpPr>
            <a:spLocks noGrp="1"/>
          </p:cNvSpPr>
          <p:nvPr>
            <p:ph type="ftr" sz="quarter" idx="11"/>
          </p:nvPr>
        </p:nvSpPr>
        <p:spPr/>
        <p:txBody>
          <a:bodyPr/>
          <a:lstStyle/>
          <a:p>
            <a:endParaRPr lang="en-IN"/>
          </a:p>
        </p:txBody>
      </p:sp>
      <p:sp>
        <p:nvSpPr>
          <p:cNvPr id="4" name="Slide Number Placeholder 3">
            <a:extLst>
              <a:ext uri="{FF2B5EF4-FFF2-40B4-BE49-F238E27FC236}">
                <a16:creationId xmlns:a16="http://schemas.microsoft.com/office/drawing/2014/main" id="{A3D45825-462A-57B2-926B-1B9A11A3CB3B}"/>
              </a:ext>
            </a:extLst>
          </p:cNvPr>
          <p:cNvSpPr>
            <a:spLocks noGrp="1"/>
          </p:cNvSpPr>
          <p:nvPr>
            <p:ph type="sldNum" sz="quarter" idx="12"/>
          </p:nvPr>
        </p:nvSpPr>
        <p:spPr/>
        <p:txBody>
          <a:bodyPr/>
          <a:lstStyle/>
          <a:p>
            <a:fld id="{491D5589-2B4D-4C8F-825A-F0476F509181}" type="slidenum">
              <a:rPr lang="en-IN" smtClean="0"/>
              <a:t>‹#›</a:t>
            </a:fld>
            <a:endParaRPr lang="en-IN"/>
          </a:p>
        </p:txBody>
      </p:sp>
    </p:spTree>
    <p:extLst>
      <p:ext uri="{BB962C8B-B14F-4D97-AF65-F5344CB8AC3E}">
        <p14:creationId xmlns:p14="http://schemas.microsoft.com/office/powerpoint/2010/main" val="1275383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ED3A52-6B11-E4B6-C539-6543B59976B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Content Placeholder 2">
            <a:extLst>
              <a:ext uri="{FF2B5EF4-FFF2-40B4-BE49-F238E27FC236}">
                <a16:creationId xmlns:a16="http://schemas.microsoft.com/office/drawing/2014/main" id="{DE8EA5E5-7F62-E4BA-C12D-C4DEA3A3DB9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Text Placeholder 3">
            <a:extLst>
              <a:ext uri="{FF2B5EF4-FFF2-40B4-BE49-F238E27FC236}">
                <a16:creationId xmlns:a16="http://schemas.microsoft.com/office/drawing/2014/main" id="{76F10C63-1F10-07ED-3087-054AE5E0454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18A25DB-2E39-64D3-4C5E-C0EC4C73B3B9}"/>
              </a:ext>
            </a:extLst>
          </p:cNvPr>
          <p:cNvSpPr>
            <a:spLocks noGrp="1"/>
          </p:cNvSpPr>
          <p:nvPr>
            <p:ph type="dt" sz="half" idx="10"/>
          </p:nvPr>
        </p:nvSpPr>
        <p:spPr/>
        <p:txBody>
          <a:bodyPr/>
          <a:lstStyle/>
          <a:p>
            <a:fld id="{C5C8FAE0-8530-4452-8402-41EEFA3CAC52}" type="datetimeFigureOut">
              <a:rPr lang="en-IN" smtClean="0"/>
              <a:t>29-03-2025</a:t>
            </a:fld>
            <a:endParaRPr lang="en-IN"/>
          </a:p>
        </p:txBody>
      </p:sp>
      <p:sp>
        <p:nvSpPr>
          <p:cNvPr id="6" name="Footer Placeholder 5">
            <a:extLst>
              <a:ext uri="{FF2B5EF4-FFF2-40B4-BE49-F238E27FC236}">
                <a16:creationId xmlns:a16="http://schemas.microsoft.com/office/drawing/2014/main" id="{5F03AE94-F2DC-40AC-AF76-F87B794E552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BAC2A998-0C5A-0911-4A86-F7FB8A7CA8CD}"/>
              </a:ext>
            </a:extLst>
          </p:cNvPr>
          <p:cNvSpPr>
            <a:spLocks noGrp="1"/>
          </p:cNvSpPr>
          <p:nvPr>
            <p:ph type="sldNum" sz="quarter" idx="12"/>
          </p:nvPr>
        </p:nvSpPr>
        <p:spPr/>
        <p:txBody>
          <a:bodyPr/>
          <a:lstStyle/>
          <a:p>
            <a:fld id="{491D5589-2B4D-4C8F-825A-F0476F509181}" type="slidenum">
              <a:rPr lang="en-IN" smtClean="0"/>
              <a:t>‹#›</a:t>
            </a:fld>
            <a:endParaRPr lang="en-IN"/>
          </a:p>
        </p:txBody>
      </p:sp>
    </p:spTree>
    <p:extLst>
      <p:ext uri="{BB962C8B-B14F-4D97-AF65-F5344CB8AC3E}">
        <p14:creationId xmlns:p14="http://schemas.microsoft.com/office/powerpoint/2010/main" val="9187872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B69D8-3C1D-7BF3-B3EC-E1B3F92E3AC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IN"/>
          </a:p>
        </p:txBody>
      </p:sp>
      <p:sp>
        <p:nvSpPr>
          <p:cNvPr id="3" name="Picture Placeholder 2">
            <a:extLst>
              <a:ext uri="{FF2B5EF4-FFF2-40B4-BE49-F238E27FC236}">
                <a16:creationId xmlns:a16="http://schemas.microsoft.com/office/drawing/2014/main" id="{1424BA65-B9E8-B78A-6A62-FF49AF13646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a:extLst>
              <a:ext uri="{FF2B5EF4-FFF2-40B4-BE49-F238E27FC236}">
                <a16:creationId xmlns:a16="http://schemas.microsoft.com/office/drawing/2014/main" id="{F7C57451-81E2-8583-48C4-613527842F3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1B350F6-D935-5D0E-DDB7-87F53D3B5BF9}"/>
              </a:ext>
            </a:extLst>
          </p:cNvPr>
          <p:cNvSpPr>
            <a:spLocks noGrp="1"/>
          </p:cNvSpPr>
          <p:nvPr>
            <p:ph type="dt" sz="half" idx="10"/>
          </p:nvPr>
        </p:nvSpPr>
        <p:spPr/>
        <p:txBody>
          <a:bodyPr/>
          <a:lstStyle/>
          <a:p>
            <a:fld id="{C5C8FAE0-8530-4452-8402-41EEFA3CAC52}" type="datetimeFigureOut">
              <a:rPr lang="en-IN" smtClean="0"/>
              <a:t>29-03-2025</a:t>
            </a:fld>
            <a:endParaRPr lang="en-IN"/>
          </a:p>
        </p:txBody>
      </p:sp>
      <p:sp>
        <p:nvSpPr>
          <p:cNvPr id="6" name="Footer Placeholder 5">
            <a:extLst>
              <a:ext uri="{FF2B5EF4-FFF2-40B4-BE49-F238E27FC236}">
                <a16:creationId xmlns:a16="http://schemas.microsoft.com/office/drawing/2014/main" id="{A21D5F74-8AFE-7785-713F-25DA70E0CF74}"/>
              </a:ext>
            </a:extLst>
          </p:cNvPr>
          <p:cNvSpPr>
            <a:spLocks noGrp="1"/>
          </p:cNvSpPr>
          <p:nvPr>
            <p:ph type="ftr" sz="quarter" idx="11"/>
          </p:nvPr>
        </p:nvSpPr>
        <p:spPr/>
        <p:txBody>
          <a:bodyPr/>
          <a:lstStyle/>
          <a:p>
            <a:endParaRPr lang="en-IN"/>
          </a:p>
        </p:txBody>
      </p:sp>
      <p:sp>
        <p:nvSpPr>
          <p:cNvPr id="7" name="Slide Number Placeholder 6">
            <a:extLst>
              <a:ext uri="{FF2B5EF4-FFF2-40B4-BE49-F238E27FC236}">
                <a16:creationId xmlns:a16="http://schemas.microsoft.com/office/drawing/2014/main" id="{DD550BB5-01DD-7712-19DB-F58D4F7DED8D}"/>
              </a:ext>
            </a:extLst>
          </p:cNvPr>
          <p:cNvSpPr>
            <a:spLocks noGrp="1"/>
          </p:cNvSpPr>
          <p:nvPr>
            <p:ph type="sldNum" sz="quarter" idx="12"/>
          </p:nvPr>
        </p:nvSpPr>
        <p:spPr/>
        <p:txBody>
          <a:bodyPr/>
          <a:lstStyle/>
          <a:p>
            <a:fld id="{491D5589-2B4D-4C8F-825A-F0476F509181}" type="slidenum">
              <a:rPr lang="en-IN" smtClean="0"/>
              <a:t>‹#›</a:t>
            </a:fld>
            <a:endParaRPr lang="en-IN"/>
          </a:p>
        </p:txBody>
      </p:sp>
    </p:spTree>
    <p:extLst>
      <p:ext uri="{BB962C8B-B14F-4D97-AF65-F5344CB8AC3E}">
        <p14:creationId xmlns:p14="http://schemas.microsoft.com/office/powerpoint/2010/main" val="42337183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71A432F-674D-AF5F-6B75-1C782655450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IN"/>
          </a:p>
        </p:txBody>
      </p:sp>
      <p:sp>
        <p:nvSpPr>
          <p:cNvPr id="3" name="Text Placeholder 2">
            <a:extLst>
              <a:ext uri="{FF2B5EF4-FFF2-40B4-BE49-F238E27FC236}">
                <a16:creationId xmlns:a16="http://schemas.microsoft.com/office/drawing/2014/main" id="{E99F4BE1-0CB9-AEAA-521E-2B7CA2DA2A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4" name="Date Placeholder 3">
            <a:extLst>
              <a:ext uri="{FF2B5EF4-FFF2-40B4-BE49-F238E27FC236}">
                <a16:creationId xmlns:a16="http://schemas.microsoft.com/office/drawing/2014/main" id="{2AC9195A-1CD7-9867-880D-834A2C0F734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5C8FAE0-8530-4452-8402-41EEFA3CAC52}" type="datetimeFigureOut">
              <a:rPr lang="en-IN" smtClean="0"/>
              <a:t>29-03-2025</a:t>
            </a:fld>
            <a:endParaRPr lang="en-IN"/>
          </a:p>
        </p:txBody>
      </p:sp>
      <p:sp>
        <p:nvSpPr>
          <p:cNvPr id="5" name="Footer Placeholder 4">
            <a:extLst>
              <a:ext uri="{FF2B5EF4-FFF2-40B4-BE49-F238E27FC236}">
                <a16:creationId xmlns:a16="http://schemas.microsoft.com/office/drawing/2014/main" id="{515E8A83-7AF2-5462-B681-B98E40B6244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a:extLst>
              <a:ext uri="{FF2B5EF4-FFF2-40B4-BE49-F238E27FC236}">
                <a16:creationId xmlns:a16="http://schemas.microsoft.com/office/drawing/2014/main" id="{82E58C82-5D28-A7D1-2FC5-EF5042D032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91D5589-2B4D-4C8F-825A-F0476F509181}" type="slidenum">
              <a:rPr lang="en-IN" smtClean="0"/>
              <a:t>‹#›</a:t>
            </a:fld>
            <a:endParaRPr lang="en-IN"/>
          </a:p>
        </p:txBody>
      </p:sp>
    </p:spTree>
    <p:extLst>
      <p:ext uri="{BB962C8B-B14F-4D97-AF65-F5344CB8AC3E}">
        <p14:creationId xmlns:p14="http://schemas.microsoft.com/office/powerpoint/2010/main" val="12679171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022805-31B7-077B-2FB1-1DFC5EE87EA6}"/>
              </a:ext>
            </a:extLst>
          </p:cNvPr>
          <p:cNvSpPr>
            <a:spLocks noGrp="1"/>
          </p:cNvSpPr>
          <p:nvPr>
            <p:ph type="ctrTitle"/>
          </p:nvPr>
        </p:nvSpPr>
        <p:spPr>
          <a:xfrm>
            <a:off x="1524000" y="1602218"/>
            <a:ext cx="9144000" cy="2387600"/>
          </a:xfrm>
        </p:spPr>
        <p:txBody>
          <a:bodyPr>
            <a:normAutofit fontScale="90000"/>
          </a:bodyPr>
          <a:lstStyle/>
          <a:p>
            <a:r>
              <a:rPr lang="en-US" sz="6600" dirty="0">
                <a:solidFill>
                  <a:schemeClr val="accent6">
                    <a:lumMod val="75000"/>
                  </a:schemeClr>
                </a:solidFill>
                <a:latin typeface="Arial Rounded MT Bold" panose="020F0704030504030204" pitchFamily="34" charset="0"/>
              </a:rPr>
              <a:t>Eco-spark: Solar Product on E-commerce Platform</a:t>
            </a:r>
            <a:endParaRPr lang="en-IN" sz="6600" dirty="0">
              <a:solidFill>
                <a:schemeClr val="accent6">
                  <a:lumMod val="75000"/>
                </a:schemeClr>
              </a:solidFill>
              <a:latin typeface="Arial Rounded MT Bold" panose="020F0704030504030204" pitchFamily="34" charset="0"/>
            </a:endParaRPr>
          </a:p>
        </p:txBody>
      </p:sp>
      <p:sp>
        <p:nvSpPr>
          <p:cNvPr id="3" name="Subtitle 2">
            <a:extLst>
              <a:ext uri="{FF2B5EF4-FFF2-40B4-BE49-F238E27FC236}">
                <a16:creationId xmlns:a16="http://schemas.microsoft.com/office/drawing/2014/main" id="{E820269A-4305-35E6-B6CB-8A066F3FB1FD}"/>
              </a:ext>
            </a:extLst>
          </p:cNvPr>
          <p:cNvSpPr>
            <a:spLocks noGrp="1"/>
          </p:cNvSpPr>
          <p:nvPr>
            <p:ph type="subTitle" idx="1"/>
          </p:nvPr>
        </p:nvSpPr>
        <p:spPr>
          <a:xfrm>
            <a:off x="5638240" y="4902264"/>
            <a:ext cx="9144000" cy="1655762"/>
          </a:xfrm>
        </p:spPr>
        <p:txBody>
          <a:bodyPr>
            <a:normAutofit/>
          </a:bodyPr>
          <a:lstStyle/>
          <a:p>
            <a:r>
              <a:rPr lang="en-US" sz="2800" dirty="0"/>
              <a:t>By:</a:t>
            </a:r>
          </a:p>
          <a:p>
            <a:r>
              <a:rPr lang="en-US" sz="2800" dirty="0"/>
              <a:t>Name: Bandita Senapati</a:t>
            </a:r>
          </a:p>
          <a:p>
            <a:r>
              <a:rPr lang="en-US" sz="2800" dirty="0"/>
              <a:t>Roll no: 2305260006</a:t>
            </a:r>
            <a:endParaRPr lang="en-IN" sz="2800" dirty="0"/>
          </a:p>
        </p:txBody>
      </p:sp>
    </p:spTree>
    <p:extLst>
      <p:ext uri="{BB962C8B-B14F-4D97-AF65-F5344CB8AC3E}">
        <p14:creationId xmlns:p14="http://schemas.microsoft.com/office/powerpoint/2010/main" val="1839438155"/>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C789287-3B00-A11E-581E-BF92A7E5EE38}"/>
              </a:ext>
            </a:extLst>
          </p:cNvPr>
          <p:cNvSpPr txBox="1"/>
          <p:nvPr/>
        </p:nvSpPr>
        <p:spPr>
          <a:xfrm>
            <a:off x="831916" y="371515"/>
            <a:ext cx="6094428" cy="707886"/>
          </a:xfrm>
          <a:prstGeom prst="rect">
            <a:avLst/>
          </a:prstGeom>
          <a:noFill/>
        </p:spPr>
        <p:txBody>
          <a:bodyPr wrap="square">
            <a:spAutoFit/>
          </a:bodyPr>
          <a:lstStyle/>
          <a:p>
            <a:r>
              <a:rPr lang="en-IN" sz="4000" dirty="0">
                <a:solidFill>
                  <a:schemeClr val="accent6">
                    <a:lumMod val="75000"/>
                  </a:schemeClr>
                </a:solidFill>
              </a:rPr>
              <a:t>Role of APIs in E-Commerce</a:t>
            </a:r>
          </a:p>
        </p:txBody>
      </p:sp>
      <p:sp>
        <p:nvSpPr>
          <p:cNvPr id="5" name="TextBox 4">
            <a:extLst>
              <a:ext uri="{FF2B5EF4-FFF2-40B4-BE49-F238E27FC236}">
                <a16:creationId xmlns:a16="http://schemas.microsoft.com/office/drawing/2014/main" id="{D1DE00A5-6EA5-E000-CA83-BA5B69A7B882}"/>
              </a:ext>
            </a:extLst>
          </p:cNvPr>
          <p:cNvSpPr txBox="1"/>
          <p:nvPr/>
        </p:nvSpPr>
        <p:spPr>
          <a:xfrm>
            <a:off x="831916" y="1079401"/>
            <a:ext cx="10395408" cy="2352952"/>
          </a:xfrm>
          <a:prstGeom prst="rect">
            <a:avLst/>
          </a:prstGeom>
          <a:noFill/>
        </p:spPr>
        <p:txBody>
          <a:bodyPr wrap="square">
            <a:spAutoFit/>
          </a:bodyPr>
          <a:lstStyle/>
          <a:p>
            <a:pPr algn="just">
              <a:lnSpc>
                <a:spcPct val="150000"/>
              </a:lnSpc>
            </a:pPr>
            <a:r>
              <a:rPr lang="en-US" sz="2000" dirty="0"/>
              <a:t>APIs (Application Programming Interfaces) play a crucial role in modern e-commerce platforms by enabling communication between different systems, services, and applications. They allow seamless integration of third-party services, improve scalability, and enhance customer experience.</a:t>
            </a:r>
            <a:r>
              <a:rPr lang="en-US" sz="2000" b="1" dirty="0"/>
              <a:t> RESTful APIs &amp; GraphQL</a:t>
            </a:r>
            <a:r>
              <a:rPr lang="en-US" sz="2000" dirty="0"/>
              <a:t> are commonly used in e-commerce for efficient data exchange.</a:t>
            </a:r>
          </a:p>
        </p:txBody>
      </p:sp>
      <p:pic>
        <p:nvPicPr>
          <p:cNvPr id="7" name="Picture 6">
            <a:extLst>
              <a:ext uri="{FF2B5EF4-FFF2-40B4-BE49-F238E27FC236}">
                <a16:creationId xmlns:a16="http://schemas.microsoft.com/office/drawing/2014/main" id="{CAC7D74A-FEA6-92FF-57E1-2CA670ED95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0" y="3751867"/>
            <a:ext cx="9753600" cy="2535811"/>
          </a:xfrm>
          <a:prstGeom prst="rect">
            <a:avLst/>
          </a:prstGeom>
        </p:spPr>
      </p:pic>
    </p:spTree>
    <p:extLst>
      <p:ext uri="{BB962C8B-B14F-4D97-AF65-F5344CB8AC3E}">
        <p14:creationId xmlns:p14="http://schemas.microsoft.com/office/powerpoint/2010/main" val="2477949560"/>
      </p:ext>
    </p:extLst>
  </p:cSld>
  <p:clrMapOvr>
    <a:masterClrMapping/>
  </p:clrMapOvr>
  <p:transition spd="slow">
    <p:push dir="u"/>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4A76E22-2845-07AC-6D62-8EB274D9C10C}"/>
              </a:ext>
            </a:extLst>
          </p:cNvPr>
          <p:cNvSpPr txBox="1"/>
          <p:nvPr/>
        </p:nvSpPr>
        <p:spPr>
          <a:xfrm>
            <a:off x="784781" y="428076"/>
            <a:ext cx="7718195" cy="707886"/>
          </a:xfrm>
          <a:prstGeom prst="rect">
            <a:avLst/>
          </a:prstGeom>
          <a:noFill/>
        </p:spPr>
        <p:txBody>
          <a:bodyPr wrap="square">
            <a:spAutoFit/>
          </a:bodyPr>
          <a:lstStyle/>
          <a:p>
            <a:r>
              <a:rPr lang="en-US" sz="4000" dirty="0">
                <a:solidFill>
                  <a:schemeClr val="accent6">
                    <a:lumMod val="75000"/>
                  </a:schemeClr>
                </a:solidFill>
              </a:rPr>
              <a:t>Security Measures in Spring Boot</a:t>
            </a:r>
            <a:endParaRPr lang="en-IN" sz="4000" dirty="0">
              <a:solidFill>
                <a:schemeClr val="accent6">
                  <a:lumMod val="75000"/>
                </a:schemeClr>
              </a:solidFill>
            </a:endParaRPr>
          </a:p>
        </p:txBody>
      </p:sp>
      <p:sp>
        <p:nvSpPr>
          <p:cNvPr id="5" name="TextBox 4">
            <a:extLst>
              <a:ext uri="{FF2B5EF4-FFF2-40B4-BE49-F238E27FC236}">
                <a16:creationId xmlns:a16="http://schemas.microsoft.com/office/drawing/2014/main" id="{1076FA73-2D00-71E1-251D-3FF00E7A1592}"/>
              </a:ext>
            </a:extLst>
          </p:cNvPr>
          <p:cNvSpPr txBox="1"/>
          <p:nvPr/>
        </p:nvSpPr>
        <p:spPr>
          <a:xfrm>
            <a:off x="784781" y="1135962"/>
            <a:ext cx="9980629" cy="1429622"/>
          </a:xfrm>
          <a:prstGeom prst="rect">
            <a:avLst/>
          </a:prstGeom>
          <a:noFill/>
        </p:spPr>
        <p:txBody>
          <a:bodyPr wrap="square">
            <a:spAutoFit/>
          </a:bodyPr>
          <a:lstStyle/>
          <a:p>
            <a:pPr>
              <a:lnSpc>
                <a:spcPct val="150000"/>
              </a:lnSpc>
            </a:pPr>
            <a:r>
              <a:rPr lang="en-US" sz="2000" dirty="0"/>
              <a:t>Security is a critical aspect of any e-commerce platform, ensuring the protection of user data, transactions, and system integrity. Spring Boot provides built-in security mechanisms through Spring Security, OAuth, JWT, and encryption techniques.</a:t>
            </a:r>
            <a:endParaRPr lang="en-IN" sz="2000" dirty="0"/>
          </a:p>
        </p:txBody>
      </p:sp>
      <p:pic>
        <p:nvPicPr>
          <p:cNvPr id="9" name="Picture 8">
            <a:extLst>
              <a:ext uri="{FF2B5EF4-FFF2-40B4-BE49-F238E27FC236}">
                <a16:creationId xmlns:a16="http://schemas.microsoft.com/office/drawing/2014/main" id="{3F380C74-7399-695A-DA12-3C0804EDF2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28620" y="2809188"/>
            <a:ext cx="6628880" cy="3553906"/>
          </a:xfrm>
          <a:prstGeom prst="rect">
            <a:avLst/>
          </a:prstGeom>
        </p:spPr>
      </p:pic>
    </p:spTree>
    <p:extLst>
      <p:ext uri="{BB962C8B-B14F-4D97-AF65-F5344CB8AC3E}">
        <p14:creationId xmlns:p14="http://schemas.microsoft.com/office/powerpoint/2010/main" val="428788989"/>
      </p:ext>
    </p:extLst>
  </p:cSld>
  <p:clrMapOvr>
    <a:masterClrMapping/>
  </p:clrMapOvr>
  <p:transition spd="slow">
    <p:push dir="u"/>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0E86D76-8197-45C7-1821-8E6BDA61243E}"/>
              </a:ext>
            </a:extLst>
          </p:cNvPr>
          <p:cNvSpPr txBox="1"/>
          <p:nvPr/>
        </p:nvSpPr>
        <p:spPr>
          <a:xfrm>
            <a:off x="605673" y="418649"/>
            <a:ext cx="8783424" cy="707886"/>
          </a:xfrm>
          <a:prstGeom prst="rect">
            <a:avLst/>
          </a:prstGeom>
          <a:noFill/>
        </p:spPr>
        <p:txBody>
          <a:bodyPr wrap="square">
            <a:spAutoFit/>
          </a:bodyPr>
          <a:lstStyle/>
          <a:p>
            <a:r>
              <a:rPr lang="en-US" sz="4000" dirty="0">
                <a:solidFill>
                  <a:schemeClr val="accent6">
                    <a:lumMod val="75000"/>
                  </a:schemeClr>
                </a:solidFill>
              </a:rPr>
              <a:t>User Authentication &amp; Authorization</a:t>
            </a:r>
            <a:endParaRPr lang="en-IN" sz="4000" dirty="0">
              <a:solidFill>
                <a:schemeClr val="accent6">
                  <a:lumMod val="75000"/>
                </a:schemeClr>
              </a:solidFill>
            </a:endParaRPr>
          </a:p>
        </p:txBody>
      </p:sp>
      <p:sp>
        <p:nvSpPr>
          <p:cNvPr id="5" name="TextBox 4">
            <a:extLst>
              <a:ext uri="{FF2B5EF4-FFF2-40B4-BE49-F238E27FC236}">
                <a16:creationId xmlns:a16="http://schemas.microsoft.com/office/drawing/2014/main" id="{20777B16-2E65-7E4F-7220-3D8F658A2040}"/>
              </a:ext>
            </a:extLst>
          </p:cNvPr>
          <p:cNvSpPr txBox="1"/>
          <p:nvPr/>
        </p:nvSpPr>
        <p:spPr>
          <a:xfrm>
            <a:off x="605673" y="1193829"/>
            <a:ext cx="9245338" cy="1323439"/>
          </a:xfrm>
          <a:prstGeom prst="rect">
            <a:avLst/>
          </a:prstGeom>
          <a:noFill/>
        </p:spPr>
        <p:txBody>
          <a:bodyPr wrap="square">
            <a:spAutoFit/>
          </a:bodyPr>
          <a:lstStyle/>
          <a:p>
            <a:pPr algn="just"/>
            <a:r>
              <a:rPr lang="en-US" sz="2000" dirty="0"/>
              <a:t>Authentication → Verifies "Who are you?" (User login).</a:t>
            </a:r>
          </a:p>
          <a:p>
            <a:pPr algn="just"/>
            <a:r>
              <a:rPr lang="en-US" sz="2000" dirty="0"/>
              <a:t>Authorization → Determines "What are you allowed to do?" (User roles &amp; permissions). </a:t>
            </a:r>
          </a:p>
          <a:p>
            <a:pPr algn="just"/>
            <a:r>
              <a:rPr lang="en-US" sz="2000" dirty="0"/>
              <a:t>Implemented using Spring Security, JWT, OAuth2, Session-Based Auth, Role-Based Access Control (RBAC).</a:t>
            </a:r>
            <a:endParaRPr lang="en-IN" sz="2000" dirty="0"/>
          </a:p>
        </p:txBody>
      </p:sp>
      <p:sp>
        <p:nvSpPr>
          <p:cNvPr id="7" name="TextBox 6">
            <a:extLst>
              <a:ext uri="{FF2B5EF4-FFF2-40B4-BE49-F238E27FC236}">
                <a16:creationId xmlns:a16="http://schemas.microsoft.com/office/drawing/2014/main" id="{0CC2AFA2-AA51-E18F-D664-E46638807C93}"/>
              </a:ext>
            </a:extLst>
          </p:cNvPr>
          <p:cNvSpPr txBox="1"/>
          <p:nvPr/>
        </p:nvSpPr>
        <p:spPr>
          <a:xfrm>
            <a:off x="3294669" y="2469033"/>
            <a:ext cx="6094428" cy="3970318"/>
          </a:xfrm>
          <a:prstGeom prst="rect">
            <a:avLst/>
          </a:prstGeom>
          <a:noFill/>
        </p:spPr>
        <p:txBody>
          <a:bodyPr wrap="square">
            <a:spAutoFit/>
          </a:bodyPr>
          <a:lstStyle/>
          <a:p>
            <a:r>
              <a:rPr lang="en-IN" sz="1400" dirty="0"/>
              <a:t>@Configuration</a:t>
            </a:r>
          </a:p>
          <a:p>
            <a:r>
              <a:rPr lang="en-IN" sz="1400" dirty="0"/>
              <a:t>@EnableWebSecurity</a:t>
            </a:r>
          </a:p>
          <a:p>
            <a:r>
              <a:rPr lang="en-IN" sz="1400" dirty="0"/>
              <a:t>public class SecurityConfig {</a:t>
            </a:r>
          </a:p>
          <a:p>
            <a:endParaRPr lang="en-IN" sz="1400" dirty="0"/>
          </a:p>
          <a:p>
            <a:r>
              <a:rPr lang="en-IN" sz="1400" dirty="0"/>
              <a:t>    @Bean</a:t>
            </a:r>
          </a:p>
          <a:p>
            <a:r>
              <a:rPr lang="en-IN" sz="1400" dirty="0"/>
              <a:t>    public SecurityFilterChain securityFilterChain(HttpSecurity http) throws Exception {</a:t>
            </a:r>
          </a:p>
          <a:p>
            <a:r>
              <a:rPr lang="en-IN" sz="1400" dirty="0"/>
              <a:t>        http</a:t>
            </a:r>
          </a:p>
          <a:p>
            <a:r>
              <a:rPr lang="en-IN" sz="1400" dirty="0"/>
              <a:t>            .authorizeHttpRequests(auth -&gt; auth</a:t>
            </a:r>
          </a:p>
          <a:p>
            <a:r>
              <a:rPr lang="en-IN" sz="1400" dirty="0"/>
              <a:t>                .requestMatchers("/admin/**").hasRole("ADMIN")</a:t>
            </a:r>
          </a:p>
          <a:p>
            <a:r>
              <a:rPr lang="en-IN" sz="1400" dirty="0"/>
              <a:t>                .requestMatchers("/user/**").hasRole("USER")</a:t>
            </a:r>
          </a:p>
          <a:p>
            <a:r>
              <a:rPr lang="en-IN" sz="1400" dirty="0"/>
              <a:t>                .anyRequest().authenticated()</a:t>
            </a:r>
          </a:p>
          <a:p>
            <a:r>
              <a:rPr lang="en-IN" sz="1400" dirty="0"/>
              <a:t>            )</a:t>
            </a:r>
          </a:p>
          <a:p>
            <a:r>
              <a:rPr lang="en-IN" sz="1400" dirty="0"/>
              <a:t>            .formLogin(Customizer.withDefaults())</a:t>
            </a:r>
          </a:p>
          <a:p>
            <a:r>
              <a:rPr lang="en-IN" sz="1400" dirty="0"/>
              <a:t>            .httpBasic(Customizer.withDefaults());</a:t>
            </a:r>
          </a:p>
          <a:p>
            <a:r>
              <a:rPr lang="en-IN" sz="1400" dirty="0"/>
              <a:t>        return http.build();</a:t>
            </a:r>
          </a:p>
          <a:p>
            <a:r>
              <a:rPr lang="en-IN" sz="1400" dirty="0"/>
              <a:t>    }</a:t>
            </a:r>
          </a:p>
          <a:p>
            <a:r>
              <a:rPr lang="en-IN" sz="1400" dirty="0"/>
              <a:t>}</a:t>
            </a:r>
          </a:p>
        </p:txBody>
      </p:sp>
    </p:spTree>
    <p:extLst>
      <p:ext uri="{BB962C8B-B14F-4D97-AF65-F5344CB8AC3E}">
        <p14:creationId xmlns:p14="http://schemas.microsoft.com/office/powerpoint/2010/main" val="1776354268"/>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4F7C0DD5-B412-CE65-6BF1-D86A09EDDD93}"/>
              </a:ext>
            </a:extLst>
          </p:cNvPr>
          <p:cNvSpPr txBox="1"/>
          <p:nvPr/>
        </p:nvSpPr>
        <p:spPr>
          <a:xfrm>
            <a:off x="370001" y="314954"/>
            <a:ext cx="11036431" cy="1323439"/>
          </a:xfrm>
          <a:prstGeom prst="rect">
            <a:avLst/>
          </a:prstGeom>
          <a:noFill/>
        </p:spPr>
        <p:txBody>
          <a:bodyPr wrap="square">
            <a:spAutoFit/>
          </a:bodyPr>
          <a:lstStyle/>
          <a:p>
            <a:r>
              <a:rPr lang="en-US" sz="4000" dirty="0">
                <a:solidFill>
                  <a:schemeClr val="accent6">
                    <a:lumMod val="75000"/>
                  </a:schemeClr>
                </a:solidFill>
              </a:rPr>
              <a:t>Homepage Design for a Solar Products E-Commerce Website</a:t>
            </a:r>
            <a:endParaRPr lang="en-IN" sz="4000" dirty="0">
              <a:solidFill>
                <a:schemeClr val="accent6">
                  <a:lumMod val="75000"/>
                </a:schemeClr>
              </a:solidFill>
            </a:endParaRPr>
          </a:p>
        </p:txBody>
      </p:sp>
      <p:pic>
        <p:nvPicPr>
          <p:cNvPr id="5" name="Picture 4">
            <a:extLst>
              <a:ext uri="{FF2B5EF4-FFF2-40B4-BE49-F238E27FC236}">
                <a16:creationId xmlns:a16="http://schemas.microsoft.com/office/drawing/2014/main" id="{DA5C000E-F0A1-68EA-E402-F1127FD9C1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7530" y="1508290"/>
            <a:ext cx="7117237" cy="4845376"/>
          </a:xfrm>
          <a:prstGeom prst="rect">
            <a:avLst/>
          </a:prstGeom>
        </p:spPr>
      </p:pic>
    </p:spTree>
    <p:extLst>
      <p:ext uri="{BB962C8B-B14F-4D97-AF65-F5344CB8AC3E}">
        <p14:creationId xmlns:p14="http://schemas.microsoft.com/office/powerpoint/2010/main" val="2623158903"/>
      </p:ext>
    </p:extLst>
  </p:cSld>
  <p:clrMapOvr>
    <a:masterClrMapping/>
  </p:clrMapOvr>
  <p:transition spd="slow">
    <p:push dir="u"/>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7A7D468A-F07C-899A-63EF-42974D1AFD06}"/>
              </a:ext>
            </a:extLst>
          </p:cNvPr>
          <p:cNvSpPr txBox="1"/>
          <p:nvPr/>
        </p:nvSpPr>
        <p:spPr>
          <a:xfrm>
            <a:off x="596638" y="182979"/>
            <a:ext cx="10602797" cy="1323439"/>
          </a:xfrm>
          <a:prstGeom prst="rect">
            <a:avLst/>
          </a:prstGeom>
          <a:noFill/>
        </p:spPr>
        <p:txBody>
          <a:bodyPr wrap="square">
            <a:spAutoFit/>
          </a:bodyPr>
          <a:lstStyle/>
          <a:p>
            <a:r>
              <a:rPr lang="en-US" sz="4000" dirty="0">
                <a:solidFill>
                  <a:schemeClr val="accent6">
                    <a:lumMod val="75000"/>
                  </a:schemeClr>
                </a:solidFill>
              </a:rPr>
              <a:t>Product Listing Page Design for a Solar Products E-Commerce Website</a:t>
            </a:r>
          </a:p>
        </p:txBody>
      </p:sp>
      <p:pic>
        <p:nvPicPr>
          <p:cNvPr id="5" name="Picture 4">
            <a:extLst>
              <a:ext uri="{FF2B5EF4-FFF2-40B4-BE49-F238E27FC236}">
                <a16:creationId xmlns:a16="http://schemas.microsoft.com/office/drawing/2014/main" id="{BA585862-5685-40B8-11B4-63004DDC775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37847" y="1506419"/>
            <a:ext cx="6975835" cy="4795096"/>
          </a:xfrm>
          <a:prstGeom prst="rect">
            <a:avLst/>
          </a:prstGeom>
        </p:spPr>
      </p:pic>
    </p:spTree>
    <p:extLst>
      <p:ext uri="{BB962C8B-B14F-4D97-AF65-F5344CB8AC3E}">
        <p14:creationId xmlns:p14="http://schemas.microsoft.com/office/powerpoint/2010/main" val="3103689535"/>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B5A8832-A5CF-0F8E-6946-9C5991F67A55}"/>
              </a:ext>
            </a:extLst>
          </p:cNvPr>
          <p:cNvSpPr txBox="1"/>
          <p:nvPr/>
        </p:nvSpPr>
        <p:spPr>
          <a:xfrm>
            <a:off x="549112" y="317857"/>
            <a:ext cx="10678212" cy="1323439"/>
          </a:xfrm>
          <a:prstGeom prst="rect">
            <a:avLst/>
          </a:prstGeom>
          <a:noFill/>
        </p:spPr>
        <p:txBody>
          <a:bodyPr wrap="square">
            <a:spAutoFit/>
          </a:bodyPr>
          <a:lstStyle/>
          <a:p>
            <a:r>
              <a:rPr lang="en-US" sz="4000" dirty="0">
                <a:solidFill>
                  <a:schemeClr val="accent6">
                    <a:lumMod val="75000"/>
                  </a:schemeClr>
                </a:solidFill>
              </a:rPr>
              <a:t>Product </a:t>
            </a:r>
            <a:r>
              <a:rPr lang="en-IN" sz="4000" dirty="0">
                <a:solidFill>
                  <a:schemeClr val="accent6">
                    <a:lumMod val="75000"/>
                  </a:schemeClr>
                </a:solidFill>
              </a:rPr>
              <a:t>Detail</a:t>
            </a:r>
            <a:r>
              <a:rPr lang="en-US" sz="4000" dirty="0">
                <a:solidFill>
                  <a:schemeClr val="accent6">
                    <a:lumMod val="75000"/>
                  </a:schemeClr>
                </a:solidFill>
              </a:rPr>
              <a:t> Page Design for a Solar Products E-Commerce Website</a:t>
            </a:r>
          </a:p>
        </p:txBody>
      </p:sp>
      <p:pic>
        <p:nvPicPr>
          <p:cNvPr id="5" name="Picture 4">
            <a:extLst>
              <a:ext uri="{FF2B5EF4-FFF2-40B4-BE49-F238E27FC236}">
                <a16:creationId xmlns:a16="http://schemas.microsoft.com/office/drawing/2014/main" id="{ED8AA3F7-4045-E152-D341-795E97878FE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6701" y="1750736"/>
            <a:ext cx="7114095" cy="4329554"/>
          </a:xfrm>
          <a:prstGeom prst="rect">
            <a:avLst/>
          </a:prstGeom>
        </p:spPr>
      </p:pic>
    </p:spTree>
    <p:extLst>
      <p:ext uri="{BB962C8B-B14F-4D97-AF65-F5344CB8AC3E}">
        <p14:creationId xmlns:p14="http://schemas.microsoft.com/office/powerpoint/2010/main" val="2450385589"/>
      </p:ext>
    </p:extLst>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65D1F5E-B234-2EDD-3C06-A9497E002139}"/>
              </a:ext>
            </a:extLst>
          </p:cNvPr>
          <p:cNvSpPr txBox="1"/>
          <p:nvPr/>
        </p:nvSpPr>
        <p:spPr>
          <a:xfrm>
            <a:off x="520831" y="223588"/>
            <a:ext cx="11055283" cy="1323439"/>
          </a:xfrm>
          <a:prstGeom prst="rect">
            <a:avLst/>
          </a:prstGeom>
          <a:noFill/>
        </p:spPr>
        <p:txBody>
          <a:bodyPr wrap="square">
            <a:spAutoFit/>
          </a:bodyPr>
          <a:lstStyle/>
          <a:p>
            <a:r>
              <a:rPr lang="en-US" sz="4000" dirty="0">
                <a:solidFill>
                  <a:schemeClr val="accent6">
                    <a:lumMod val="75000"/>
                  </a:schemeClr>
                </a:solidFill>
              </a:rPr>
              <a:t>Cart and Checkout Page Design for a Solar Products E-Commerce Website</a:t>
            </a:r>
          </a:p>
        </p:txBody>
      </p:sp>
      <p:pic>
        <p:nvPicPr>
          <p:cNvPr id="5" name="Picture 4">
            <a:extLst>
              <a:ext uri="{FF2B5EF4-FFF2-40B4-BE49-F238E27FC236}">
                <a16:creationId xmlns:a16="http://schemas.microsoft.com/office/drawing/2014/main" id="{A0638FFE-0373-F9FF-231C-FC4CF0499D0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4910" y="1791093"/>
            <a:ext cx="9266549" cy="4477732"/>
          </a:xfrm>
          <a:prstGeom prst="rect">
            <a:avLst/>
          </a:prstGeom>
        </p:spPr>
      </p:pic>
    </p:spTree>
    <p:extLst>
      <p:ext uri="{BB962C8B-B14F-4D97-AF65-F5344CB8AC3E}">
        <p14:creationId xmlns:p14="http://schemas.microsoft.com/office/powerpoint/2010/main" val="3694328483"/>
      </p:ext>
    </p:extLst>
  </p:cSld>
  <p:clrMapOvr>
    <a:masterClrMapping/>
  </p:clrMapOvr>
  <p:transition spd="slow">
    <p:push dir="u"/>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D8C08A8-5301-D72A-F503-F8A255106699}"/>
              </a:ext>
            </a:extLst>
          </p:cNvPr>
          <p:cNvSpPr txBox="1"/>
          <p:nvPr/>
        </p:nvSpPr>
        <p:spPr>
          <a:xfrm>
            <a:off x="577392" y="195309"/>
            <a:ext cx="11121271" cy="707886"/>
          </a:xfrm>
          <a:prstGeom prst="rect">
            <a:avLst/>
          </a:prstGeom>
          <a:noFill/>
        </p:spPr>
        <p:txBody>
          <a:bodyPr wrap="square">
            <a:spAutoFit/>
          </a:bodyPr>
          <a:lstStyle/>
          <a:p>
            <a:r>
              <a:rPr lang="en-US" sz="4000" dirty="0">
                <a:solidFill>
                  <a:schemeClr val="accent6">
                    <a:lumMod val="75000"/>
                  </a:schemeClr>
                </a:solidFill>
              </a:rPr>
              <a:t>Database Schema for Products, Orders, and Users</a:t>
            </a:r>
            <a:endParaRPr lang="en-IN" sz="4000" dirty="0">
              <a:solidFill>
                <a:schemeClr val="accent6">
                  <a:lumMod val="75000"/>
                </a:schemeClr>
              </a:solidFill>
            </a:endParaRPr>
          </a:p>
        </p:txBody>
      </p:sp>
      <p:sp>
        <p:nvSpPr>
          <p:cNvPr id="5" name="TextBox 4">
            <a:extLst>
              <a:ext uri="{FF2B5EF4-FFF2-40B4-BE49-F238E27FC236}">
                <a16:creationId xmlns:a16="http://schemas.microsoft.com/office/drawing/2014/main" id="{7D620F1D-C109-30FC-94BE-E578952CD2C2}"/>
              </a:ext>
            </a:extLst>
          </p:cNvPr>
          <p:cNvSpPr txBox="1"/>
          <p:nvPr/>
        </p:nvSpPr>
        <p:spPr>
          <a:xfrm>
            <a:off x="671659" y="903195"/>
            <a:ext cx="4201998" cy="2862322"/>
          </a:xfrm>
          <a:prstGeom prst="rect">
            <a:avLst/>
          </a:prstGeom>
          <a:noFill/>
        </p:spPr>
        <p:txBody>
          <a:bodyPr wrap="square">
            <a:spAutoFit/>
          </a:bodyPr>
          <a:lstStyle/>
          <a:p>
            <a:r>
              <a:rPr lang="en-IN" sz="1200" dirty="0"/>
              <a:t>CREATE TABLE product (</a:t>
            </a:r>
          </a:p>
          <a:p>
            <a:r>
              <a:rPr lang="en-IN" sz="1200" dirty="0"/>
              <a:t>    product_id VARCHAR(255) PRIMARY KEY,</a:t>
            </a:r>
          </a:p>
          <a:p>
            <a:r>
              <a:rPr lang="en-IN" sz="1200" dirty="0"/>
              <a:t>    category_id VARCHAR(255) NULL,</a:t>
            </a:r>
          </a:p>
          <a:p>
            <a:r>
              <a:rPr lang="en-IN" sz="1200" dirty="0"/>
              <a:t>    product_title VARCHAR(50) NOT NULL,</a:t>
            </a:r>
          </a:p>
          <a:p>
            <a:r>
              <a:rPr lang="en-IN" sz="1200" dirty="0"/>
              <a:t>    product_description TEXT NULL,</a:t>
            </a:r>
          </a:p>
          <a:p>
            <a:r>
              <a:rPr lang="en-IN" sz="1200" dirty="0"/>
              <a:t>    product_image_url TEXT NULL,</a:t>
            </a:r>
          </a:p>
          <a:p>
            <a:r>
              <a:rPr lang="en-IN" sz="1200" dirty="0"/>
              <a:t>    product_price DOUBLE NOT NULL,</a:t>
            </a:r>
          </a:p>
          <a:p>
            <a:r>
              <a:rPr lang="en-IN" sz="1200" dirty="0"/>
              <a:t>    product_stock INT DEFAULT 0,</a:t>
            </a:r>
          </a:p>
          <a:p>
            <a:r>
              <a:rPr lang="en-IN" sz="1200" dirty="0"/>
              <a:t>    created_date TIMESTAMP DEFAULT CURRENT_TIMESTAMP,</a:t>
            </a:r>
          </a:p>
          <a:p>
            <a:r>
              <a:rPr lang="en-IN" sz="1200" dirty="0"/>
              <a:t>    updated_date TIMESTAMP DEFAULT CURRENT_TIMESTAMP ON UPDATE CURRENT_TIMESTAMP,</a:t>
            </a:r>
          </a:p>
          <a:p>
            <a:r>
              <a:rPr lang="en-IN" sz="1200" dirty="0"/>
              <a:t>    </a:t>
            </a:r>
            <a:r>
              <a:rPr lang="en-IN" sz="1200" dirty="0" err="1"/>
              <a:t>created_by</a:t>
            </a:r>
            <a:r>
              <a:rPr lang="en-IN" sz="1200" dirty="0"/>
              <a:t> VARCHAR(255), </a:t>
            </a:r>
          </a:p>
          <a:p>
            <a:r>
              <a:rPr lang="en-IN" sz="1200" dirty="0"/>
              <a:t>    </a:t>
            </a:r>
            <a:r>
              <a:rPr lang="en-IN" sz="1200" dirty="0" err="1"/>
              <a:t>updated_by</a:t>
            </a:r>
            <a:r>
              <a:rPr lang="en-IN" sz="1200" dirty="0"/>
              <a:t> VARCHAR(255),</a:t>
            </a:r>
          </a:p>
          <a:p>
            <a:r>
              <a:rPr lang="en-IN" sz="1200" dirty="0"/>
              <a:t>    FOREIGN KEY (category_id) REFERENCES category(id) </a:t>
            </a:r>
          </a:p>
          <a:p>
            <a:r>
              <a:rPr lang="en-IN" sz="1200" dirty="0"/>
              <a:t>);</a:t>
            </a:r>
          </a:p>
        </p:txBody>
      </p:sp>
      <p:sp>
        <p:nvSpPr>
          <p:cNvPr id="7" name="TextBox 6">
            <a:extLst>
              <a:ext uri="{FF2B5EF4-FFF2-40B4-BE49-F238E27FC236}">
                <a16:creationId xmlns:a16="http://schemas.microsoft.com/office/drawing/2014/main" id="{CAC47B53-944C-BCC0-4A52-FB983C8381B9}"/>
              </a:ext>
            </a:extLst>
          </p:cNvPr>
          <p:cNvSpPr txBox="1"/>
          <p:nvPr/>
        </p:nvSpPr>
        <p:spPr>
          <a:xfrm>
            <a:off x="6138027" y="903195"/>
            <a:ext cx="4374037" cy="2492990"/>
          </a:xfrm>
          <a:prstGeom prst="rect">
            <a:avLst/>
          </a:prstGeom>
          <a:noFill/>
        </p:spPr>
        <p:txBody>
          <a:bodyPr wrap="square">
            <a:spAutoFit/>
          </a:bodyPr>
          <a:lstStyle/>
          <a:p>
            <a:r>
              <a:rPr lang="en-IN" sz="1200" dirty="0"/>
              <a:t>CREATE TABLE user (</a:t>
            </a:r>
          </a:p>
          <a:p>
            <a:r>
              <a:rPr lang="en-IN" sz="1200" dirty="0"/>
              <a:t>    </a:t>
            </a:r>
            <a:r>
              <a:rPr lang="en-IN" sz="1200" dirty="0" err="1"/>
              <a:t>user_id</a:t>
            </a:r>
            <a:r>
              <a:rPr lang="en-IN" sz="1200" dirty="0"/>
              <a:t> INT PRIMARY KEY AUTO_INCREMENT,</a:t>
            </a:r>
          </a:p>
          <a:p>
            <a:r>
              <a:rPr lang="en-IN" sz="1200" dirty="0"/>
              <a:t>    </a:t>
            </a:r>
            <a:r>
              <a:rPr lang="en-IN" sz="1200" dirty="0" err="1"/>
              <a:t>user_name</a:t>
            </a:r>
            <a:r>
              <a:rPr lang="en-IN" sz="1200" dirty="0"/>
              <a:t> VARCHAR(255) NOT NULL,</a:t>
            </a:r>
          </a:p>
          <a:p>
            <a:r>
              <a:rPr lang="en-IN" sz="1200" dirty="0"/>
              <a:t>    </a:t>
            </a:r>
            <a:r>
              <a:rPr lang="en-IN" sz="1200" dirty="0" err="1"/>
              <a:t>user_email</a:t>
            </a:r>
            <a:r>
              <a:rPr lang="en-IN" sz="1200" dirty="0"/>
              <a:t> VARCHAR(255) UNIQUE NOT NULL,</a:t>
            </a:r>
          </a:p>
          <a:p>
            <a:r>
              <a:rPr lang="en-IN" sz="1200" dirty="0"/>
              <a:t>    </a:t>
            </a:r>
            <a:r>
              <a:rPr lang="en-IN" sz="1200" dirty="0" err="1"/>
              <a:t>user_password</a:t>
            </a:r>
            <a:r>
              <a:rPr lang="en-IN" sz="1200" dirty="0"/>
              <a:t> VARCHAR(255) NOT NULL,</a:t>
            </a:r>
          </a:p>
          <a:p>
            <a:r>
              <a:rPr lang="en-IN" sz="1200" dirty="0"/>
              <a:t>    </a:t>
            </a:r>
            <a:r>
              <a:rPr lang="en-IN" sz="1200" dirty="0" err="1"/>
              <a:t>user_address</a:t>
            </a:r>
            <a:r>
              <a:rPr lang="en-IN" sz="1200" dirty="0"/>
              <a:t> TEXT,</a:t>
            </a:r>
          </a:p>
          <a:p>
            <a:r>
              <a:rPr lang="en-IN" sz="1200" dirty="0"/>
              <a:t>    </a:t>
            </a:r>
            <a:r>
              <a:rPr lang="en-IN" sz="1200" dirty="0" err="1"/>
              <a:t>user_phone</a:t>
            </a:r>
            <a:r>
              <a:rPr lang="en-IN" sz="1200" dirty="0"/>
              <a:t> VARCHAR(20),</a:t>
            </a:r>
          </a:p>
          <a:p>
            <a:r>
              <a:rPr lang="en-IN" sz="1200" dirty="0"/>
              <a:t>    created_date TIMESTAMP DEFAULT CURRENT_TIMESTAMP,</a:t>
            </a:r>
          </a:p>
          <a:p>
            <a:r>
              <a:rPr lang="en-IN" sz="1200" dirty="0"/>
              <a:t>    updated_date TIMESTAMP DEFAULT CURRENT_TIMESTAMP ON UPDATE CURRENT_TIMESTAMP,</a:t>
            </a:r>
          </a:p>
          <a:p>
            <a:r>
              <a:rPr lang="en-IN" sz="1200" dirty="0"/>
              <a:t>    created_by VARCHAR(255), </a:t>
            </a:r>
          </a:p>
          <a:p>
            <a:r>
              <a:rPr lang="en-IN" sz="1200" dirty="0"/>
              <a:t>    </a:t>
            </a:r>
            <a:r>
              <a:rPr lang="en-IN" sz="1200" dirty="0" err="1"/>
              <a:t>updated_by</a:t>
            </a:r>
            <a:r>
              <a:rPr lang="en-IN" sz="1200" dirty="0"/>
              <a:t> VARCHAR(255)</a:t>
            </a:r>
          </a:p>
          <a:p>
            <a:r>
              <a:rPr lang="en-IN" sz="1200" dirty="0"/>
              <a:t>);</a:t>
            </a:r>
          </a:p>
        </p:txBody>
      </p:sp>
      <p:sp>
        <p:nvSpPr>
          <p:cNvPr id="9" name="TextBox 8">
            <a:extLst>
              <a:ext uri="{FF2B5EF4-FFF2-40B4-BE49-F238E27FC236}">
                <a16:creationId xmlns:a16="http://schemas.microsoft.com/office/drawing/2014/main" id="{D9A8633B-1D69-12ED-1B4A-F0AC7935722C}"/>
              </a:ext>
            </a:extLst>
          </p:cNvPr>
          <p:cNvSpPr txBox="1"/>
          <p:nvPr/>
        </p:nvSpPr>
        <p:spPr>
          <a:xfrm>
            <a:off x="4277805" y="3765517"/>
            <a:ext cx="3636389" cy="3046988"/>
          </a:xfrm>
          <a:prstGeom prst="rect">
            <a:avLst/>
          </a:prstGeom>
          <a:noFill/>
        </p:spPr>
        <p:txBody>
          <a:bodyPr wrap="square">
            <a:spAutoFit/>
          </a:bodyPr>
          <a:lstStyle/>
          <a:p>
            <a:r>
              <a:rPr lang="en-IN" sz="1200" dirty="0"/>
              <a:t>CREATE TABLE </a:t>
            </a:r>
            <a:r>
              <a:rPr lang="en-IN" sz="1200" dirty="0" err="1"/>
              <a:t>product_order</a:t>
            </a:r>
            <a:r>
              <a:rPr lang="en-IN" sz="1200" dirty="0"/>
              <a:t> (</a:t>
            </a:r>
          </a:p>
          <a:p>
            <a:r>
              <a:rPr lang="en-IN" sz="1200" dirty="0"/>
              <a:t>    </a:t>
            </a:r>
            <a:r>
              <a:rPr lang="en-IN" sz="1200" dirty="0" err="1"/>
              <a:t>product_order_id</a:t>
            </a:r>
            <a:r>
              <a:rPr lang="en-IN" sz="1200" dirty="0"/>
              <a:t> VARCHAR(255) PRIMARY KEY,</a:t>
            </a:r>
          </a:p>
          <a:p>
            <a:r>
              <a:rPr lang="en-IN" sz="1200" dirty="0"/>
              <a:t>    </a:t>
            </a:r>
            <a:r>
              <a:rPr lang="en-IN" sz="1200" dirty="0" err="1"/>
              <a:t>user_id</a:t>
            </a:r>
            <a:r>
              <a:rPr lang="en-IN" sz="1200" dirty="0"/>
              <a:t> INT NOT NULL,</a:t>
            </a:r>
          </a:p>
          <a:p>
            <a:r>
              <a:rPr lang="en-IN" sz="1200" dirty="0"/>
              <a:t>    </a:t>
            </a:r>
            <a:r>
              <a:rPr lang="en-IN" sz="1200" dirty="0" err="1"/>
              <a:t>product_order_total_price</a:t>
            </a:r>
            <a:r>
              <a:rPr lang="en-IN" sz="1200" dirty="0"/>
              <a:t> DOUBLE NOT NULL,</a:t>
            </a:r>
          </a:p>
          <a:p>
            <a:r>
              <a:rPr lang="en-IN" sz="1200" dirty="0"/>
              <a:t>    </a:t>
            </a:r>
            <a:r>
              <a:rPr lang="en-IN" sz="1200" dirty="0" err="1"/>
              <a:t>product_order_status</a:t>
            </a:r>
            <a:r>
              <a:rPr lang="en-IN" sz="1200" dirty="0"/>
              <a:t> ENUM('PENDING', 'PROCESSING', 'SHIPPED', 'DELIVERED' ,'CANCELLED','CART') DEFAULT 'PENDING',</a:t>
            </a:r>
          </a:p>
          <a:p>
            <a:r>
              <a:rPr lang="en-IN" sz="1200" dirty="0"/>
              <a:t>    </a:t>
            </a:r>
            <a:r>
              <a:rPr lang="en-IN" sz="1200" dirty="0" err="1"/>
              <a:t>created_date</a:t>
            </a:r>
            <a:r>
              <a:rPr lang="en-IN" sz="1200" dirty="0"/>
              <a:t> TIMESTAMP DEFAULT CURRENT_TIMESTAMP,</a:t>
            </a:r>
          </a:p>
          <a:p>
            <a:r>
              <a:rPr lang="en-IN" sz="1200" dirty="0"/>
              <a:t>    </a:t>
            </a:r>
            <a:r>
              <a:rPr lang="en-IN" sz="1200" dirty="0" err="1"/>
              <a:t>updated_date</a:t>
            </a:r>
            <a:r>
              <a:rPr lang="en-IN" sz="1200" dirty="0"/>
              <a:t> TIMESTAMP DEFAULT CURRENT_TIMESTAMP ON UPDATE CURRENT_TIMESTAMP,</a:t>
            </a:r>
          </a:p>
          <a:p>
            <a:r>
              <a:rPr lang="en-IN" sz="1200" dirty="0"/>
              <a:t>    </a:t>
            </a:r>
            <a:r>
              <a:rPr lang="en-IN" sz="1200" dirty="0" err="1"/>
              <a:t>created_by</a:t>
            </a:r>
            <a:r>
              <a:rPr lang="en-IN" sz="1200" dirty="0"/>
              <a:t> VARCHAR(255), </a:t>
            </a:r>
          </a:p>
          <a:p>
            <a:r>
              <a:rPr lang="en-IN" sz="1200" dirty="0"/>
              <a:t>    </a:t>
            </a:r>
            <a:r>
              <a:rPr lang="en-IN" sz="1200" dirty="0" err="1"/>
              <a:t>updated_by</a:t>
            </a:r>
            <a:r>
              <a:rPr lang="en-IN" sz="1200" dirty="0"/>
              <a:t> VARCHAR(255),</a:t>
            </a:r>
          </a:p>
          <a:p>
            <a:r>
              <a:rPr lang="en-IN" sz="1200" dirty="0"/>
              <a:t>    FOREIGN KEY (</a:t>
            </a:r>
            <a:r>
              <a:rPr lang="en-IN" sz="1200" dirty="0" err="1"/>
              <a:t>user_id</a:t>
            </a:r>
            <a:r>
              <a:rPr lang="en-IN" sz="1200" dirty="0"/>
              <a:t>) REFERENCES user(id) </a:t>
            </a:r>
          </a:p>
          <a:p>
            <a:r>
              <a:rPr lang="en-IN" sz="1200" dirty="0"/>
              <a:t>);</a:t>
            </a:r>
          </a:p>
        </p:txBody>
      </p:sp>
    </p:spTree>
    <p:extLst>
      <p:ext uri="{BB962C8B-B14F-4D97-AF65-F5344CB8AC3E}">
        <p14:creationId xmlns:p14="http://schemas.microsoft.com/office/powerpoint/2010/main" val="2503877802"/>
      </p:ext>
    </p:extLst>
  </p:cSld>
  <p:clrMapOvr>
    <a:masterClrMapping/>
  </p:clrMapOvr>
  <p:transition spd="slow">
    <p:push dir="u"/>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3B4E3E2-B64E-33F2-C58C-E988CC2ED96F}"/>
              </a:ext>
            </a:extLst>
          </p:cNvPr>
          <p:cNvSpPr txBox="1"/>
          <p:nvPr/>
        </p:nvSpPr>
        <p:spPr>
          <a:xfrm>
            <a:off x="765929" y="390368"/>
            <a:ext cx="10546236" cy="707886"/>
          </a:xfrm>
          <a:prstGeom prst="rect">
            <a:avLst/>
          </a:prstGeom>
          <a:noFill/>
        </p:spPr>
        <p:txBody>
          <a:bodyPr wrap="square">
            <a:spAutoFit/>
          </a:bodyPr>
          <a:lstStyle/>
          <a:p>
            <a:r>
              <a:rPr lang="en-US" sz="4000" dirty="0">
                <a:solidFill>
                  <a:schemeClr val="accent6">
                    <a:lumMod val="75000"/>
                  </a:schemeClr>
                </a:solidFill>
              </a:rPr>
              <a:t>Search &amp; Filter Functionality </a:t>
            </a:r>
            <a:endParaRPr lang="en-IN" sz="4000" dirty="0">
              <a:solidFill>
                <a:schemeClr val="accent6">
                  <a:lumMod val="75000"/>
                </a:schemeClr>
              </a:solidFill>
            </a:endParaRPr>
          </a:p>
        </p:txBody>
      </p:sp>
      <p:sp>
        <p:nvSpPr>
          <p:cNvPr id="5" name="TextBox 4">
            <a:extLst>
              <a:ext uri="{FF2B5EF4-FFF2-40B4-BE49-F238E27FC236}">
                <a16:creationId xmlns:a16="http://schemas.microsoft.com/office/drawing/2014/main" id="{F26FA854-1B3F-4841-ED12-42876C439A23}"/>
              </a:ext>
            </a:extLst>
          </p:cNvPr>
          <p:cNvSpPr txBox="1"/>
          <p:nvPr/>
        </p:nvSpPr>
        <p:spPr>
          <a:xfrm>
            <a:off x="765928" y="1098254"/>
            <a:ext cx="10376553" cy="1429622"/>
          </a:xfrm>
          <a:prstGeom prst="rect">
            <a:avLst/>
          </a:prstGeom>
          <a:noFill/>
        </p:spPr>
        <p:txBody>
          <a:bodyPr wrap="square">
            <a:spAutoFit/>
          </a:bodyPr>
          <a:lstStyle/>
          <a:p>
            <a:pPr algn="just">
              <a:lnSpc>
                <a:spcPct val="150000"/>
              </a:lnSpc>
            </a:pPr>
            <a:r>
              <a:rPr lang="en-US" sz="2000" dirty="0"/>
              <a:t>The Search &amp; Filter functionality is crucial for enhancing the user experience by helping customers quickly find relevant products. A well-optimized search and filtering system improves conversion rates and customer satisfaction.</a:t>
            </a:r>
            <a:endParaRPr lang="en-IN" sz="2000" dirty="0"/>
          </a:p>
        </p:txBody>
      </p:sp>
      <p:pic>
        <p:nvPicPr>
          <p:cNvPr id="7" name="Picture 6">
            <a:extLst>
              <a:ext uri="{FF2B5EF4-FFF2-40B4-BE49-F238E27FC236}">
                <a16:creationId xmlns:a16="http://schemas.microsoft.com/office/drawing/2014/main" id="{780FD299-4631-EAA7-1D93-DF122FDCE91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8054" y="2527876"/>
            <a:ext cx="4597924" cy="4126898"/>
          </a:xfrm>
          <a:prstGeom prst="rect">
            <a:avLst/>
          </a:prstGeom>
        </p:spPr>
      </p:pic>
      <p:pic>
        <p:nvPicPr>
          <p:cNvPr id="9" name="Picture 8">
            <a:extLst>
              <a:ext uri="{FF2B5EF4-FFF2-40B4-BE49-F238E27FC236}">
                <a16:creationId xmlns:a16="http://schemas.microsoft.com/office/drawing/2014/main" id="{E69B5FCD-F5D9-D306-5BB2-8552E4C4B4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02510" y="2527877"/>
            <a:ext cx="4251436" cy="4126897"/>
          </a:xfrm>
          <a:prstGeom prst="rect">
            <a:avLst/>
          </a:prstGeom>
        </p:spPr>
      </p:pic>
    </p:spTree>
    <p:extLst>
      <p:ext uri="{BB962C8B-B14F-4D97-AF65-F5344CB8AC3E}">
        <p14:creationId xmlns:p14="http://schemas.microsoft.com/office/powerpoint/2010/main" val="1714435963"/>
      </p:ext>
    </p:extLst>
  </p:cSld>
  <p:clrMapOvr>
    <a:masterClrMapping/>
  </p:clrMapOvr>
  <p:transition spd="slow">
    <p:push dir="u"/>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2E40634-F524-10A2-5254-3449896BB46D}"/>
              </a:ext>
            </a:extLst>
          </p:cNvPr>
          <p:cNvSpPr txBox="1"/>
          <p:nvPr/>
        </p:nvSpPr>
        <p:spPr>
          <a:xfrm>
            <a:off x="709368" y="324381"/>
            <a:ext cx="8783424" cy="707886"/>
          </a:xfrm>
          <a:prstGeom prst="rect">
            <a:avLst/>
          </a:prstGeom>
          <a:noFill/>
        </p:spPr>
        <p:txBody>
          <a:bodyPr wrap="square">
            <a:spAutoFit/>
          </a:bodyPr>
          <a:lstStyle/>
          <a:p>
            <a:r>
              <a:rPr lang="en-US" sz="4000" dirty="0">
                <a:solidFill>
                  <a:schemeClr val="accent6">
                    <a:lumMod val="75000"/>
                  </a:schemeClr>
                </a:solidFill>
              </a:rPr>
              <a:t>Admin Panel for Product Management</a:t>
            </a:r>
            <a:endParaRPr lang="en-IN" sz="4000" dirty="0">
              <a:solidFill>
                <a:schemeClr val="accent6">
                  <a:lumMod val="75000"/>
                </a:schemeClr>
              </a:solidFill>
            </a:endParaRPr>
          </a:p>
        </p:txBody>
      </p:sp>
      <p:sp>
        <p:nvSpPr>
          <p:cNvPr id="5" name="TextBox 4">
            <a:extLst>
              <a:ext uri="{FF2B5EF4-FFF2-40B4-BE49-F238E27FC236}">
                <a16:creationId xmlns:a16="http://schemas.microsoft.com/office/drawing/2014/main" id="{597FC002-0224-F2B4-1AE1-F0B28DEEE23A}"/>
              </a:ext>
            </a:extLst>
          </p:cNvPr>
          <p:cNvSpPr txBox="1"/>
          <p:nvPr/>
        </p:nvSpPr>
        <p:spPr>
          <a:xfrm>
            <a:off x="709367" y="1032267"/>
            <a:ext cx="10461395" cy="1891287"/>
          </a:xfrm>
          <a:prstGeom prst="rect">
            <a:avLst/>
          </a:prstGeom>
          <a:noFill/>
        </p:spPr>
        <p:txBody>
          <a:bodyPr wrap="square">
            <a:spAutoFit/>
          </a:bodyPr>
          <a:lstStyle/>
          <a:p>
            <a:pPr algn="just">
              <a:lnSpc>
                <a:spcPct val="150000"/>
              </a:lnSpc>
            </a:pPr>
            <a:r>
              <a:rPr lang="en-US" sz="2000" dirty="0"/>
              <a:t>The Admin Panel is a crucial part of an e-commerce website, allowing administrators to manage products, orders, users, and inventory efficiently. In our Solar Products E-Commerce Site, the Admin Panel will be built using Spring Boot (backend) and HTML, CSS, JavaScript (frontend), providing a user-friendly interface for managing products.</a:t>
            </a:r>
            <a:endParaRPr lang="en-IN" sz="2000" dirty="0"/>
          </a:p>
        </p:txBody>
      </p:sp>
      <p:pic>
        <p:nvPicPr>
          <p:cNvPr id="7" name="Picture 6">
            <a:extLst>
              <a:ext uri="{FF2B5EF4-FFF2-40B4-BE49-F238E27FC236}">
                <a16:creationId xmlns:a16="http://schemas.microsoft.com/office/drawing/2014/main" id="{B21CB243-C45C-31C8-37BB-C9ABE4EBA8C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6191" y="2923554"/>
            <a:ext cx="7795966" cy="3610065"/>
          </a:xfrm>
          <a:prstGeom prst="rect">
            <a:avLst/>
          </a:prstGeom>
        </p:spPr>
      </p:pic>
    </p:spTree>
    <p:extLst>
      <p:ext uri="{BB962C8B-B14F-4D97-AF65-F5344CB8AC3E}">
        <p14:creationId xmlns:p14="http://schemas.microsoft.com/office/powerpoint/2010/main" val="1842704882"/>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0BF0E1-6CD7-078B-6531-54C849410ED5}"/>
              </a:ext>
            </a:extLst>
          </p:cNvPr>
          <p:cNvSpPr>
            <a:spLocks noGrp="1"/>
          </p:cNvSpPr>
          <p:nvPr>
            <p:ph type="title"/>
          </p:nvPr>
        </p:nvSpPr>
        <p:spPr>
          <a:xfrm>
            <a:off x="838200" y="169682"/>
            <a:ext cx="10879318" cy="848413"/>
          </a:xfrm>
        </p:spPr>
        <p:txBody>
          <a:bodyPr/>
          <a:lstStyle/>
          <a:p>
            <a:r>
              <a:rPr lang="en-US" dirty="0">
                <a:solidFill>
                  <a:schemeClr val="accent6">
                    <a:lumMod val="75000"/>
                  </a:schemeClr>
                </a:solidFill>
              </a:rPr>
              <a:t>                                  Content</a:t>
            </a:r>
            <a:endParaRPr lang="en-IN" dirty="0">
              <a:solidFill>
                <a:schemeClr val="accent6">
                  <a:lumMod val="75000"/>
                </a:schemeClr>
              </a:solidFill>
            </a:endParaRPr>
          </a:p>
        </p:txBody>
      </p:sp>
      <p:sp>
        <p:nvSpPr>
          <p:cNvPr id="3" name="Content Placeholder 2">
            <a:extLst>
              <a:ext uri="{FF2B5EF4-FFF2-40B4-BE49-F238E27FC236}">
                <a16:creationId xmlns:a16="http://schemas.microsoft.com/office/drawing/2014/main" id="{386A45C1-E440-5161-1C1F-4D57A05EFD1C}"/>
              </a:ext>
            </a:extLst>
          </p:cNvPr>
          <p:cNvSpPr>
            <a:spLocks noGrp="1"/>
          </p:cNvSpPr>
          <p:nvPr>
            <p:ph idx="1"/>
          </p:nvPr>
        </p:nvSpPr>
        <p:spPr>
          <a:xfrm>
            <a:off x="838200" y="939506"/>
            <a:ext cx="10515600" cy="5442440"/>
          </a:xfrm>
        </p:spPr>
        <p:txBody>
          <a:bodyPr>
            <a:normAutofit/>
          </a:bodyPr>
          <a:lstStyle/>
          <a:p>
            <a:r>
              <a:rPr lang="en-US" sz="2200" dirty="0"/>
              <a:t>1.Objective</a:t>
            </a:r>
          </a:p>
          <a:p>
            <a:r>
              <a:rPr lang="en-US" sz="2200" dirty="0"/>
              <a:t>2. Overview</a:t>
            </a:r>
          </a:p>
          <a:p>
            <a:r>
              <a:rPr lang="en-US" sz="2200" dirty="0"/>
              <a:t>3.Importance of Solar Product</a:t>
            </a:r>
          </a:p>
          <a:p>
            <a:r>
              <a:rPr lang="en-US" sz="2200" dirty="0"/>
              <a:t>4.</a:t>
            </a:r>
            <a:r>
              <a:rPr lang="en-US" sz="2200" dirty="0">
                <a:solidFill>
                  <a:schemeClr val="accent6">
                    <a:lumMod val="75000"/>
                  </a:schemeClr>
                </a:solidFill>
              </a:rPr>
              <a:t> </a:t>
            </a:r>
            <a:r>
              <a:rPr lang="en-US" sz="2200" dirty="0"/>
              <a:t>Importance of Frontend Development in E-Commerce</a:t>
            </a:r>
          </a:p>
          <a:p>
            <a:r>
              <a:rPr lang="en-US" sz="2200" dirty="0"/>
              <a:t>5. </a:t>
            </a:r>
            <a:r>
              <a:rPr lang="en-US" sz="2400" dirty="0"/>
              <a:t>Role of Spring Boot in Backend Development</a:t>
            </a:r>
            <a:endParaRPr lang="en-US" sz="2200" dirty="0"/>
          </a:p>
          <a:p>
            <a:r>
              <a:rPr lang="en-US" sz="2200" dirty="0"/>
              <a:t>6. </a:t>
            </a:r>
            <a:r>
              <a:rPr lang="en-US" sz="2400" dirty="0"/>
              <a:t>Importance of Database Selection in E-Commerce</a:t>
            </a:r>
            <a:endParaRPr lang="en-US" sz="2200" dirty="0"/>
          </a:p>
          <a:p>
            <a:r>
              <a:rPr lang="en-US" sz="2200" dirty="0"/>
              <a:t>7. </a:t>
            </a:r>
            <a:r>
              <a:rPr lang="en-US" sz="2400" dirty="0"/>
              <a:t>High-Level Architecture Diagram Of E-Commerce Site</a:t>
            </a:r>
            <a:endParaRPr lang="en-US" sz="2200" dirty="0"/>
          </a:p>
          <a:p>
            <a:r>
              <a:rPr lang="en-US" sz="2200" dirty="0"/>
              <a:t>8. </a:t>
            </a:r>
            <a:r>
              <a:rPr lang="en-IN" sz="2400" dirty="0"/>
              <a:t>Role of APIs in E-Commerce</a:t>
            </a:r>
            <a:endParaRPr lang="en-US" sz="2200" dirty="0"/>
          </a:p>
          <a:p>
            <a:r>
              <a:rPr lang="en-US" sz="2200" dirty="0"/>
              <a:t>9. </a:t>
            </a:r>
            <a:r>
              <a:rPr lang="en-US" sz="2400" dirty="0"/>
              <a:t>Security Measures in Spring Boot</a:t>
            </a:r>
            <a:endParaRPr lang="en-US" sz="2200" dirty="0"/>
          </a:p>
          <a:p>
            <a:r>
              <a:rPr lang="en-US" sz="2200" dirty="0"/>
              <a:t>10.</a:t>
            </a:r>
            <a:r>
              <a:rPr lang="en-US" sz="2400" dirty="0">
                <a:solidFill>
                  <a:schemeClr val="accent6">
                    <a:lumMod val="75000"/>
                  </a:schemeClr>
                </a:solidFill>
              </a:rPr>
              <a:t> </a:t>
            </a:r>
            <a:r>
              <a:rPr lang="en-US" sz="2400" dirty="0"/>
              <a:t>User Authentication &amp; Authorization</a:t>
            </a:r>
            <a:endParaRPr lang="en-US" sz="2200" dirty="0"/>
          </a:p>
          <a:p>
            <a:r>
              <a:rPr lang="en-US" sz="2200" dirty="0"/>
              <a:t>11. </a:t>
            </a:r>
            <a:r>
              <a:rPr lang="en-US" sz="2400" dirty="0"/>
              <a:t>Admin Panel for Product Management</a:t>
            </a:r>
            <a:endParaRPr lang="en-US" sz="2200" dirty="0"/>
          </a:p>
          <a:p>
            <a:r>
              <a:rPr lang="en-US" sz="2200" dirty="0"/>
              <a:t>12.Conclusion</a:t>
            </a:r>
          </a:p>
        </p:txBody>
      </p:sp>
    </p:spTree>
    <p:extLst>
      <p:ext uri="{BB962C8B-B14F-4D97-AF65-F5344CB8AC3E}">
        <p14:creationId xmlns:p14="http://schemas.microsoft.com/office/powerpoint/2010/main" val="3587721279"/>
      </p:ext>
    </p:extLst>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9C4C7F4-B99C-4F14-3164-04935566EE23}"/>
              </a:ext>
            </a:extLst>
          </p:cNvPr>
          <p:cNvSpPr txBox="1"/>
          <p:nvPr/>
        </p:nvSpPr>
        <p:spPr>
          <a:xfrm>
            <a:off x="1482365" y="550624"/>
            <a:ext cx="6094428" cy="707886"/>
          </a:xfrm>
          <a:prstGeom prst="rect">
            <a:avLst/>
          </a:prstGeom>
          <a:noFill/>
        </p:spPr>
        <p:txBody>
          <a:bodyPr wrap="square">
            <a:spAutoFit/>
          </a:bodyPr>
          <a:lstStyle/>
          <a:p>
            <a:pPr algn="ctr"/>
            <a:r>
              <a:rPr lang="en-IN" sz="4000" dirty="0">
                <a:solidFill>
                  <a:schemeClr val="accent6">
                    <a:lumMod val="75000"/>
                  </a:schemeClr>
                </a:solidFill>
              </a:rPr>
              <a:t>Future  Enhancement</a:t>
            </a:r>
          </a:p>
        </p:txBody>
      </p:sp>
      <p:sp>
        <p:nvSpPr>
          <p:cNvPr id="5" name="TextBox 4">
            <a:extLst>
              <a:ext uri="{FF2B5EF4-FFF2-40B4-BE49-F238E27FC236}">
                <a16:creationId xmlns:a16="http://schemas.microsoft.com/office/drawing/2014/main" id="{0F45EBF4-773B-37BA-3679-C15FF0067E61}"/>
              </a:ext>
            </a:extLst>
          </p:cNvPr>
          <p:cNvSpPr txBox="1"/>
          <p:nvPr/>
        </p:nvSpPr>
        <p:spPr>
          <a:xfrm>
            <a:off x="2227083" y="1721729"/>
            <a:ext cx="6094428" cy="2230739"/>
          </a:xfrm>
          <a:prstGeom prst="rect">
            <a:avLst/>
          </a:prstGeom>
          <a:noFill/>
        </p:spPr>
        <p:txBody>
          <a:bodyPr wrap="square">
            <a:spAutoFit/>
          </a:bodyPr>
          <a:lstStyle/>
          <a:p>
            <a:pPr marL="285750" indent="-285750">
              <a:lnSpc>
                <a:spcPct val="200000"/>
              </a:lnSpc>
              <a:buFont typeface="Arial" panose="020B0604020202020204" pitchFamily="34" charset="0"/>
              <a:buChar char="•"/>
            </a:pPr>
            <a:r>
              <a:rPr lang="en-IN" dirty="0"/>
              <a:t>AI-Powered Product Recommendations</a:t>
            </a:r>
          </a:p>
          <a:p>
            <a:pPr marL="285750" indent="-285750">
              <a:lnSpc>
                <a:spcPct val="200000"/>
              </a:lnSpc>
              <a:buFont typeface="Arial" panose="020B0604020202020204" pitchFamily="34" charset="0"/>
              <a:buChar char="•"/>
            </a:pPr>
            <a:r>
              <a:rPr lang="en-IN" dirty="0"/>
              <a:t>Integration with IoT for Smart Solar Monitoring</a:t>
            </a:r>
          </a:p>
          <a:p>
            <a:pPr marL="285750" indent="-285750">
              <a:lnSpc>
                <a:spcPct val="200000"/>
              </a:lnSpc>
              <a:buFont typeface="Arial" panose="020B0604020202020204" pitchFamily="34" charset="0"/>
              <a:buChar char="•"/>
            </a:pPr>
            <a:r>
              <a:rPr lang="en-IN" dirty="0"/>
              <a:t>Blockchain for Secure Transactions</a:t>
            </a:r>
          </a:p>
          <a:p>
            <a:pPr marL="285750" indent="-285750">
              <a:lnSpc>
                <a:spcPct val="200000"/>
              </a:lnSpc>
              <a:buFont typeface="Arial" panose="020B0604020202020204" pitchFamily="34" charset="0"/>
              <a:buChar char="•"/>
            </a:pPr>
            <a:r>
              <a:rPr lang="en-IN" dirty="0"/>
              <a:t>IoT-Based Solar System Monitoring</a:t>
            </a:r>
          </a:p>
        </p:txBody>
      </p:sp>
    </p:spTree>
    <p:extLst>
      <p:ext uri="{BB962C8B-B14F-4D97-AF65-F5344CB8AC3E}">
        <p14:creationId xmlns:p14="http://schemas.microsoft.com/office/powerpoint/2010/main" val="1257044001"/>
      </p:ext>
    </p:extLst>
  </p:cSld>
  <p:clrMapOvr>
    <a:masterClrMapping/>
  </p:clrMapOvr>
  <p:transition spd="slow">
    <p:push dir="u"/>
  </p:transition>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1C4C3E8-3351-E5D7-617D-C3098C5144F4}"/>
              </a:ext>
            </a:extLst>
          </p:cNvPr>
          <p:cNvSpPr txBox="1"/>
          <p:nvPr/>
        </p:nvSpPr>
        <p:spPr>
          <a:xfrm>
            <a:off x="860196" y="286674"/>
            <a:ext cx="9151070" cy="707886"/>
          </a:xfrm>
          <a:prstGeom prst="rect">
            <a:avLst/>
          </a:prstGeom>
          <a:noFill/>
        </p:spPr>
        <p:txBody>
          <a:bodyPr wrap="square">
            <a:spAutoFit/>
          </a:bodyPr>
          <a:lstStyle/>
          <a:p>
            <a:r>
              <a:rPr lang="fr-FR" sz="4000" dirty="0">
                <a:solidFill>
                  <a:schemeClr val="accent6">
                    <a:lumMod val="75000"/>
                  </a:schemeClr>
                </a:solidFill>
              </a:rPr>
              <a:t>User Roles (User, Admin)</a:t>
            </a:r>
            <a:endParaRPr lang="en-IN" sz="4000" dirty="0">
              <a:solidFill>
                <a:schemeClr val="accent6">
                  <a:lumMod val="75000"/>
                </a:schemeClr>
              </a:solidFill>
            </a:endParaRPr>
          </a:p>
        </p:txBody>
      </p:sp>
      <p:sp>
        <p:nvSpPr>
          <p:cNvPr id="5" name="TextBox 4">
            <a:extLst>
              <a:ext uri="{FF2B5EF4-FFF2-40B4-BE49-F238E27FC236}">
                <a16:creationId xmlns:a16="http://schemas.microsoft.com/office/drawing/2014/main" id="{AE2ED827-7349-2136-F56E-AD25E79358B3}"/>
              </a:ext>
            </a:extLst>
          </p:cNvPr>
          <p:cNvSpPr txBox="1"/>
          <p:nvPr/>
        </p:nvSpPr>
        <p:spPr>
          <a:xfrm>
            <a:off x="1246696" y="1444733"/>
            <a:ext cx="7218574" cy="5173852"/>
          </a:xfrm>
          <a:prstGeom prst="rect">
            <a:avLst/>
          </a:prstGeom>
          <a:noFill/>
        </p:spPr>
        <p:txBody>
          <a:bodyPr wrap="square">
            <a:spAutoFit/>
          </a:bodyPr>
          <a:lstStyle/>
          <a:p>
            <a:r>
              <a:rPr lang="en-US" dirty="0"/>
              <a:t> </a:t>
            </a:r>
            <a:r>
              <a:rPr lang="en-US" sz="3600" dirty="0">
                <a:solidFill>
                  <a:schemeClr val="accent6">
                    <a:lumMod val="75000"/>
                  </a:schemeClr>
                </a:solidFill>
              </a:rPr>
              <a:t>Admin </a:t>
            </a:r>
          </a:p>
          <a:p>
            <a:pPr marL="285750" indent="-285750">
              <a:lnSpc>
                <a:spcPct val="150000"/>
              </a:lnSpc>
              <a:buFont typeface="Arial" panose="020B0604020202020204" pitchFamily="34" charset="0"/>
              <a:buChar char="•"/>
            </a:pPr>
            <a:r>
              <a:rPr lang="en-US" dirty="0"/>
              <a:t>Perform CRUD operations on Departments.</a:t>
            </a:r>
          </a:p>
          <a:p>
            <a:pPr marL="285750" indent="-285750">
              <a:lnSpc>
                <a:spcPct val="150000"/>
              </a:lnSpc>
              <a:buFont typeface="Arial" panose="020B0604020202020204" pitchFamily="34" charset="0"/>
              <a:buChar char="•"/>
            </a:pPr>
            <a:r>
              <a:rPr lang="en-US" dirty="0"/>
              <a:t>The admin has access to a centralized dashboard to monitor platform activity.</a:t>
            </a:r>
          </a:p>
          <a:p>
            <a:pPr marL="285750" indent="-285750">
              <a:lnSpc>
                <a:spcPct val="150000"/>
              </a:lnSpc>
              <a:buFont typeface="Arial" panose="020B0604020202020204" pitchFamily="34" charset="0"/>
              <a:buChar char="•"/>
            </a:pPr>
            <a:r>
              <a:rPr lang="en-US" dirty="0"/>
              <a:t>View and manage orders, including processing, cancellations, and refunds.</a:t>
            </a:r>
          </a:p>
          <a:p>
            <a:pPr marL="285750" indent="-285750">
              <a:lnSpc>
                <a:spcPct val="150000"/>
              </a:lnSpc>
              <a:buFont typeface="Arial" panose="020B0604020202020204" pitchFamily="34" charset="0"/>
              <a:buChar char="•"/>
            </a:pPr>
            <a:r>
              <a:rPr lang="en-US" dirty="0"/>
              <a:t>View and manage customer profiles, verify accounts, and handle disputes.</a:t>
            </a:r>
          </a:p>
          <a:p>
            <a:pPr marL="285750" indent="-285750">
              <a:lnSpc>
                <a:spcPct val="150000"/>
              </a:lnSpc>
              <a:buFont typeface="Arial" panose="020B0604020202020204" pitchFamily="34" charset="0"/>
              <a:buChar char="•"/>
            </a:pPr>
            <a:r>
              <a:rPr lang="en-US" dirty="0"/>
              <a:t>Create discount codes, seasonal sales, and special offers.</a:t>
            </a:r>
          </a:p>
          <a:p>
            <a:pPr marL="285750" indent="-285750">
              <a:lnSpc>
                <a:spcPct val="150000"/>
              </a:lnSpc>
              <a:buFont typeface="Arial" panose="020B0604020202020204" pitchFamily="34" charset="0"/>
              <a:buChar char="•"/>
            </a:pPr>
            <a:r>
              <a:rPr lang="en-US" dirty="0"/>
              <a:t>Enforce </a:t>
            </a:r>
            <a:r>
              <a:rPr lang="en-US" b="1" dirty="0"/>
              <a:t>data protection policies</a:t>
            </a:r>
            <a:r>
              <a:rPr lang="en-US" dirty="0"/>
              <a:t>, monitor </a:t>
            </a:r>
            <a:r>
              <a:rPr lang="en-US" b="1" dirty="0"/>
              <a:t>fraudulent activities</a:t>
            </a:r>
            <a:r>
              <a:rPr lang="en-US" dirty="0"/>
              <a:t>, and </a:t>
            </a:r>
            <a:r>
              <a:rPr lang="en-US" b="1" dirty="0"/>
              <a:t>ban users</a:t>
            </a:r>
            <a:r>
              <a:rPr lang="en-US" dirty="0"/>
              <a:t> if necessary.</a:t>
            </a:r>
          </a:p>
          <a:p>
            <a:pPr marL="285750" indent="-285750">
              <a:lnSpc>
                <a:spcPct val="150000"/>
              </a:lnSpc>
              <a:buFont typeface="Arial" panose="020B0604020202020204" pitchFamily="34" charset="0"/>
              <a:buChar char="•"/>
            </a:pPr>
            <a:r>
              <a:rPr lang="en-US" dirty="0"/>
              <a:t>Track sales, user activity, and product performance through reports.</a:t>
            </a:r>
          </a:p>
        </p:txBody>
      </p:sp>
    </p:spTree>
    <p:extLst>
      <p:ext uri="{BB962C8B-B14F-4D97-AF65-F5344CB8AC3E}">
        <p14:creationId xmlns:p14="http://schemas.microsoft.com/office/powerpoint/2010/main" val="1751040182"/>
      </p:ext>
    </p:extLst>
  </p:cSld>
  <p:clrMapOvr>
    <a:masterClrMapping/>
  </p:clrMapOvr>
  <p:transition spd="slow">
    <p:push dir="u"/>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22EC74B-A609-6689-B335-487907E3B5C6}"/>
              </a:ext>
            </a:extLst>
          </p:cNvPr>
          <p:cNvSpPr txBox="1"/>
          <p:nvPr/>
        </p:nvSpPr>
        <p:spPr>
          <a:xfrm>
            <a:off x="1369244" y="1105287"/>
            <a:ext cx="6094428" cy="4647426"/>
          </a:xfrm>
          <a:prstGeom prst="rect">
            <a:avLst/>
          </a:prstGeom>
          <a:noFill/>
        </p:spPr>
        <p:txBody>
          <a:bodyPr wrap="square">
            <a:spAutoFit/>
          </a:bodyPr>
          <a:lstStyle/>
          <a:p>
            <a:r>
              <a:rPr lang="en-US" sz="3600" dirty="0">
                <a:solidFill>
                  <a:schemeClr val="accent6">
                    <a:lumMod val="75000"/>
                  </a:schemeClr>
                </a:solidFill>
              </a:rPr>
              <a:t>User</a:t>
            </a:r>
          </a:p>
          <a:p>
            <a:pPr marL="342900" indent="-342900">
              <a:buFont typeface="Arial" panose="020B0604020202020204" pitchFamily="34" charset="0"/>
              <a:buChar char="•"/>
            </a:pPr>
            <a:r>
              <a:rPr lang="en-US" sz="2000" dirty="0"/>
              <a:t>Customers can create an account, log in securely, and manage their profile.</a:t>
            </a:r>
          </a:p>
          <a:p>
            <a:pPr marL="342900" indent="-342900">
              <a:buFont typeface="Arial" panose="020B0604020202020204" pitchFamily="34" charset="0"/>
              <a:buChar char="•"/>
            </a:pPr>
            <a:r>
              <a:rPr lang="en-US" sz="2000" dirty="0"/>
              <a:t>Users can search for solar products, apply filters, and compare items.</a:t>
            </a:r>
          </a:p>
          <a:p>
            <a:pPr marL="342900" indent="-342900">
              <a:buFont typeface="Arial" panose="020B0604020202020204" pitchFamily="34" charset="0"/>
              <a:buChar char="•"/>
            </a:pPr>
            <a:r>
              <a:rPr lang="en-US" sz="2000" dirty="0"/>
              <a:t>Users can add products to their cart or Wishlist for future purchases.</a:t>
            </a:r>
          </a:p>
          <a:p>
            <a:pPr marL="342900" indent="-342900">
              <a:buFont typeface="Arial" panose="020B0604020202020204" pitchFamily="34" charset="0"/>
              <a:buChar char="•"/>
            </a:pPr>
            <a:r>
              <a:rPr lang="en-US" sz="2000" dirty="0"/>
              <a:t>Secure checkout with multiple payment options (Credit Card, PayPal, UPI, etc.).</a:t>
            </a:r>
          </a:p>
          <a:p>
            <a:pPr marL="342900" indent="-342900">
              <a:buFont typeface="Arial" panose="020B0604020202020204" pitchFamily="34" charset="0"/>
              <a:buChar char="•"/>
            </a:pPr>
            <a:r>
              <a:rPr lang="en-US" sz="2000" dirty="0"/>
              <a:t>View order status (Pending, Shipped, Delivered, Canceled) in real-time.</a:t>
            </a:r>
          </a:p>
          <a:p>
            <a:pPr marL="342900" indent="-342900">
              <a:buFont typeface="Arial" panose="020B0604020202020204" pitchFamily="34" charset="0"/>
              <a:buChar char="•"/>
            </a:pPr>
            <a:r>
              <a:rPr lang="en-US" sz="2000" dirty="0"/>
              <a:t>Submit feedback and rate products after purchase.</a:t>
            </a:r>
            <a:br>
              <a:rPr lang="en-US" sz="2000" dirty="0"/>
            </a:br>
            <a:r>
              <a:rPr lang="en-US" sz="2000" dirty="0"/>
              <a:t>Users can request returns or refunds for eligible orders.</a:t>
            </a:r>
            <a:endParaRPr lang="en-US" sz="2000" dirty="0">
              <a:solidFill>
                <a:schemeClr val="accent6">
                  <a:lumMod val="75000"/>
                </a:schemeClr>
              </a:solidFill>
            </a:endParaRPr>
          </a:p>
        </p:txBody>
      </p:sp>
    </p:spTree>
    <p:extLst>
      <p:ext uri="{BB962C8B-B14F-4D97-AF65-F5344CB8AC3E}">
        <p14:creationId xmlns:p14="http://schemas.microsoft.com/office/powerpoint/2010/main" val="3052377277"/>
      </p:ext>
    </p:extLst>
  </p:cSld>
  <p:clrMapOvr>
    <a:masterClrMapping/>
  </p:clrMapOvr>
  <p:transition spd="slow">
    <p:push dir="u"/>
  </p:transition>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E054C0C-B8D9-28BF-09C6-330BBFF96D2F}"/>
              </a:ext>
            </a:extLst>
          </p:cNvPr>
          <p:cNvSpPr txBox="1"/>
          <p:nvPr/>
        </p:nvSpPr>
        <p:spPr>
          <a:xfrm>
            <a:off x="1755743" y="371514"/>
            <a:ext cx="6094428" cy="707886"/>
          </a:xfrm>
          <a:prstGeom prst="rect">
            <a:avLst/>
          </a:prstGeom>
          <a:noFill/>
        </p:spPr>
        <p:txBody>
          <a:bodyPr wrap="square">
            <a:spAutoFit/>
          </a:bodyPr>
          <a:lstStyle/>
          <a:p>
            <a:r>
              <a:rPr lang="en-IN" sz="4000" dirty="0">
                <a:solidFill>
                  <a:schemeClr val="accent6">
                    <a:lumMod val="75000"/>
                  </a:schemeClr>
                </a:solidFill>
              </a:rPr>
              <a:t>Challenges and Solution</a:t>
            </a:r>
          </a:p>
        </p:txBody>
      </p:sp>
      <p:sp>
        <p:nvSpPr>
          <p:cNvPr id="5" name="TextBox 4">
            <a:extLst>
              <a:ext uri="{FF2B5EF4-FFF2-40B4-BE49-F238E27FC236}">
                <a16:creationId xmlns:a16="http://schemas.microsoft.com/office/drawing/2014/main" id="{85AD3835-0092-902A-B1D9-4858DBE15DD5}"/>
              </a:ext>
            </a:extLst>
          </p:cNvPr>
          <p:cNvSpPr txBox="1"/>
          <p:nvPr/>
        </p:nvSpPr>
        <p:spPr>
          <a:xfrm>
            <a:off x="1576632" y="1705451"/>
            <a:ext cx="8415779" cy="3447098"/>
          </a:xfrm>
          <a:prstGeom prst="rect">
            <a:avLst/>
          </a:prstGeom>
          <a:noFill/>
        </p:spPr>
        <p:txBody>
          <a:bodyPr wrap="square">
            <a:spAutoFit/>
          </a:bodyPr>
          <a:lstStyle/>
          <a:p>
            <a:pPr algn="just">
              <a:buClr>
                <a:schemeClr val="accent6"/>
              </a:buClr>
            </a:pPr>
            <a:r>
              <a:rPr lang="en-US" dirty="0"/>
              <a:t>1. </a:t>
            </a:r>
            <a:r>
              <a:rPr lang="en-US" sz="2000" b="1" dirty="0">
                <a:latin typeface="Aptos" panose="020B0004020202020204" pitchFamily="34" charset="0"/>
              </a:rPr>
              <a:t>Data Security &amp; Privacy</a:t>
            </a:r>
          </a:p>
          <a:p>
            <a:pPr marL="285750" indent="-285750" algn="just">
              <a:buClr>
                <a:schemeClr val="accent6"/>
              </a:buClr>
              <a:buFont typeface="Arial" panose="020B0604020202020204" pitchFamily="34" charset="0"/>
              <a:buChar char="•"/>
            </a:pPr>
            <a:r>
              <a:rPr lang="en-US" sz="2000" b="1" dirty="0">
                <a:latin typeface="Aptos" panose="020B0004020202020204" pitchFamily="34" charset="0"/>
              </a:rPr>
              <a:t>Issue</a:t>
            </a:r>
            <a:r>
              <a:rPr lang="en-US" sz="2000" dirty="0"/>
              <a:t>: Handling sensitive patient records securely while complying with healthcare regulations.</a:t>
            </a:r>
          </a:p>
          <a:p>
            <a:pPr marL="285750" indent="-285750" algn="just">
              <a:buClr>
                <a:schemeClr val="accent6"/>
              </a:buClr>
              <a:buFont typeface="Arial" panose="020B0604020202020204" pitchFamily="34" charset="0"/>
              <a:buChar char="•"/>
            </a:pPr>
            <a:r>
              <a:rPr lang="en-US" sz="2000" b="1" dirty="0">
                <a:latin typeface="Aptos" panose="020B0004020202020204" pitchFamily="34" charset="0"/>
              </a:rPr>
              <a:t>Solution</a:t>
            </a:r>
            <a:r>
              <a:rPr lang="en-US" sz="2000" dirty="0"/>
              <a:t>: Implement encryption, multi-factor authentication (MFA), and compliance with data privacy laws (HIPAA, GDPR).</a:t>
            </a:r>
          </a:p>
          <a:p>
            <a:pPr algn="just">
              <a:buClr>
                <a:schemeClr val="accent6"/>
              </a:buClr>
              <a:buSzPct val="150000"/>
            </a:pPr>
            <a:r>
              <a:rPr lang="en-US" sz="2000" dirty="0"/>
              <a:t>2.</a:t>
            </a:r>
            <a:r>
              <a:rPr lang="en-US" sz="2000" b="1" dirty="0">
                <a:latin typeface="Aptos" panose="020B0004020202020204" pitchFamily="34" charset="0"/>
              </a:rPr>
              <a:t>  Challenge: System Scalability &amp; Performance</a:t>
            </a:r>
          </a:p>
          <a:p>
            <a:pPr marL="285750" indent="-285750" algn="just">
              <a:buClr>
                <a:schemeClr val="accent6"/>
              </a:buClr>
              <a:buSzPct val="150000"/>
              <a:buFont typeface="Arial" panose="020B0604020202020204" pitchFamily="34" charset="0"/>
              <a:buChar char="•"/>
            </a:pPr>
            <a:r>
              <a:rPr lang="en-US" sz="2000" b="1" dirty="0">
                <a:latin typeface="Aptos" panose="020B0004020202020204" pitchFamily="34" charset="0"/>
              </a:rPr>
              <a:t>Issue:</a:t>
            </a:r>
            <a:r>
              <a:rPr lang="en-US" sz="2000" dirty="0">
                <a:latin typeface="Aptos" panose="020B0004020202020204" pitchFamily="34" charset="0"/>
              </a:rPr>
              <a:t> High traffic can slow down the platform, affecting user experience.</a:t>
            </a:r>
          </a:p>
          <a:p>
            <a:pPr marL="285750" indent="-285750" algn="just">
              <a:buClr>
                <a:schemeClr val="accent6"/>
              </a:buClr>
              <a:buSzPct val="150000"/>
              <a:buFont typeface="Arial" panose="020B0604020202020204" pitchFamily="34" charset="0"/>
              <a:buChar char="•"/>
            </a:pPr>
            <a:r>
              <a:rPr lang="en-US" sz="2000" b="1" dirty="0">
                <a:latin typeface="Aptos" panose="020B0004020202020204" pitchFamily="34" charset="0"/>
              </a:rPr>
              <a:t>Solution:</a:t>
            </a:r>
            <a:r>
              <a:rPr lang="en-US" sz="2000" dirty="0">
                <a:latin typeface="Aptos" panose="020B0004020202020204" pitchFamily="34" charset="0"/>
              </a:rPr>
              <a:t> Use cloud-based solutions, load balancing, and optimized database management.</a:t>
            </a:r>
          </a:p>
          <a:p>
            <a:endParaRPr lang="en-US" dirty="0"/>
          </a:p>
        </p:txBody>
      </p:sp>
    </p:spTree>
    <p:extLst>
      <p:ext uri="{BB962C8B-B14F-4D97-AF65-F5344CB8AC3E}">
        <p14:creationId xmlns:p14="http://schemas.microsoft.com/office/powerpoint/2010/main" val="1303219509"/>
      </p:ext>
    </p:extLst>
  </p:cSld>
  <p:clrMapOvr>
    <a:masterClrMapping/>
  </p:clrMapOvr>
  <p:transition spd="slow">
    <p:push dir="u"/>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2F637ED0-74BC-9D0A-595F-41B0A540D5B2}"/>
              </a:ext>
            </a:extLst>
          </p:cNvPr>
          <p:cNvSpPr txBox="1"/>
          <p:nvPr/>
        </p:nvSpPr>
        <p:spPr>
          <a:xfrm>
            <a:off x="2905813" y="305527"/>
            <a:ext cx="6094428" cy="707886"/>
          </a:xfrm>
          <a:prstGeom prst="rect">
            <a:avLst/>
          </a:prstGeom>
          <a:noFill/>
        </p:spPr>
        <p:txBody>
          <a:bodyPr wrap="square">
            <a:spAutoFit/>
          </a:bodyPr>
          <a:lstStyle/>
          <a:p>
            <a:pPr algn="ctr"/>
            <a:r>
              <a:rPr lang="en-IN" sz="4000" dirty="0">
                <a:solidFill>
                  <a:schemeClr val="accent6">
                    <a:lumMod val="75000"/>
                  </a:schemeClr>
                </a:solidFill>
              </a:rPr>
              <a:t>Conclusion</a:t>
            </a:r>
          </a:p>
        </p:txBody>
      </p:sp>
      <p:sp>
        <p:nvSpPr>
          <p:cNvPr id="5" name="TextBox 4">
            <a:extLst>
              <a:ext uri="{FF2B5EF4-FFF2-40B4-BE49-F238E27FC236}">
                <a16:creationId xmlns:a16="http://schemas.microsoft.com/office/drawing/2014/main" id="{A1B1537A-92D5-D0D8-1C9E-D8016929312B}"/>
              </a:ext>
            </a:extLst>
          </p:cNvPr>
          <p:cNvSpPr txBox="1"/>
          <p:nvPr/>
        </p:nvSpPr>
        <p:spPr>
          <a:xfrm>
            <a:off x="1684256" y="1257661"/>
            <a:ext cx="8823488" cy="3477875"/>
          </a:xfrm>
          <a:prstGeom prst="rect">
            <a:avLst/>
          </a:prstGeom>
          <a:noFill/>
        </p:spPr>
        <p:txBody>
          <a:bodyPr wrap="square">
            <a:spAutoFit/>
          </a:bodyPr>
          <a:lstStyle/>
          <a:p>
            <a:pPr algn="just"/>
            <a:r>
              <a:rPr lang="en-US" sz="2000" dirty="0"/>
              <a:t>Developing a solar products e-commerce platform using HTML, CSS, JavaScript, Spring Boot, and a database presents both opportunities and challenges. The platform aims to bridge the gap between eco-conscious consumers and high-quality solar products, promoting sustainability while ensuring a seamless shopping experience. Through this journey, we explored key aspects of frontend development, backend integration, security measures, database management, and order processing. The challenges encountered—ranging from user experience optimization, payment security, search performance, scalability, and authentication—highlight the complexities involved in building a robust e-commerce solution. However, by implementing best practices and modern technologies, these challenges can be efficiently tackled.</a:t>
            </a:r>
            <a:endParaRPr lang="en-IN" sz="2000" dirty="0"/>
          </a:p>
        </p:txBody>
      </p:sp>
    </p:spTree>
    <p:extLst>
      <p:ext uri="{BB962C8B-B14F-4D97-AF65-F5344CB8AC3E}">
        <p14:creationId xmlns:p14="http://schemas.microsoft.com/office/powerpoint/2010/main" val="1789050676"/>
      </p:ext>
    </p:extLst>
  </p:cSld>
  <p:clrMapOvr>
    <a:masterClrMapping/>
  </p:clrMapOvr>
  <p:transition spd="slow">
    <p:push dir="u"/>
  </p:transition>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CA893FFA-27DB-9680-90CD-DD5E736348A6}"/>
              </a:ext>
            </a:extLst>
          </p:cNvPr>
          <p:cNvSpPr txBox="1"/>
          <p:nvPr/>
        </p:nvSpPr>
        <p:spPr>
          <a:xfrm>
            <a:off x="2604157" y="2313436"/>
            <a:ext cx="6094428" cy="1015663"/>
          </a:xfrm>
          <a:prstGeom prst="rect">
            <a:avLst/>
          </a:prstGeom>
          <a:noFill/>
        </p:spPr>
        <p:txBody>
          <a:bodyPr wrap="square">
            <a:spAutoFit/>
          </a:bodyPr>
          <a:lstStyle/>
          <a:p>
            <a:pPr algn="ctr"/>
            <a:r>
              <a:rPr lang="en-IN" sz="6000" dirty="0">
                <a:solidFill>
                  <a:schemeClr val="accent6">
                    <a:lumMod val="75000"/>
                  </a:schemeClr>
                </a:solidFill>
                <a:latin typeface="Arial Rounded MT Bold" panose="020F0704030504030204" pitchFamily="34" charset="0"/>
              </a:rPr>
              <a:t>Thank You</a:t>
            </a:r>
          </a:p>
        </p:txBody>
      </p:sp>
    </p:spTree>
    <p:extLst>
      <p:ext uri="{BB962C8B-B14F-4D97-AF65-F5344CB8AC3E}">
        <p14:creationId xmlns:p14="http://schemas.microsoft.com/office/powerpoint/2010/main" val="771941645"/>
      </p:ext>
    </p:extLst>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0968B991-71B5-B770-CE3C-5AC370D20F6C}"/>
              </a:ext>
            </a:extLst>
          </p:cNvPr>
          <p:cNvSpPr txBox="1"/>
          <p:nvPr/>
        </p:nvSpPr>
        <p:spPr>
          <a:xfrm>
            <a:off x="1019337" y="448653"/>
            <a:ext cx="6094428" cy="707886"/>
          </a:xfrm>
          <a:prstGeom prst="rect">
            <a:avLst/>
          </a:prstGeom>
          <a:noFill/>
        </p:spPr>
        <p:txBody>
          <a:bodyPr wrap="square">
            <a:spAutoFit/>
          </a:bodyPr>
          <a:lstStyle/>
          <a:p>
            <a:r>
              <a:rPr lang="en-IN" sz="4000" b="1" dirty="0">
                <a:solidFill>
                  <a:schemeClr val="accent6">
                    <a:lumMod val="75000"/>
                  </a:schemeClr>
                </a:solidFill>
              </a:rPr>
              <a:t>What Are Solar Products ?</a:t>
            </a:r>
          </a:p>
        </p:txBody>
      </p:sp>
      <p:sp>
        <p:nvSpPr>
          <p:cNvPr id="4" name="Rectangle 1">
            <a:extLst>
              <a:ext uri="{FF2B5EF4-FFF2-40B4-BE49-F238E27FC236}">
                <a16:creationId xmlns:a16="http://schemas.microsoft.com/office/drawing/2014/main" id="{82F6DF0B-68B3-C431-2AD9-ADF3D27EACC8}"/>
              </a:ext>
            </a:extLst>
          </p:cNvPr>
          <p:cNvSpPr>
            <a:spLocks noChangeArrowheads="1"/>
          </p:cNvSpPr>
          <p:nvPr/>
        </p:nvSpPr>
        <p:spPr bwMode="auto">
          <a:xfrm rot="10800000" flipV="1">
            <a:off x="511278" y="1019204"/>
            <a:ext cx="10009239" cy="222240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Definition:</a:t>
            </a:r>
            <a:r>
              <a:rPr kumimoji="0" lang="en-US" altLang="en-US" sz="1800" b="0" i="0" u="none" strike="noStrike" cap="none" normalizeH="0" baseline="0" dirty="0">
                <a:ln>
                  <a:noFill/>
                </a:ln>
                <a:solidFill>
                  <a:schemeClr val="tx1"/>
                </a:solidFill>
                <a:effectLst/>
                <a:latin typeface="Arial" panose="020B0604020202020204" pitchFamily="34" charset="0"/>
              </a:rPr>
              <a:t> Solar products are devices that harness solar energy from the sun and convert it into usable power for various applications.</a:t>
            </a:r>
          </a:p>
          <a:p>
            <a:pPr marL="0" marR="0" lvl="0" indent="0" algn="l" defTabSz="914400" rtl="0" eaLnBrk="0" fontAlgn="base" latinLnBrk="0" hangingPunct="0">
              <a:lnSpc>
                <a:spcPct val="200000"/>
              </a:lnSpc>
              <a:spcBef>
                <a:spcPct val="0"/>
              </a:spcBef>
              <a:spcAft>
                <a:spcPct val="0"/>
              </a:spcAft>
              <a:buClrTx/>
              <a:buSzTx/>
              <a:buFontTx/>
              <a:buChar char="•"/>
              <a:tabLst/>
            </a:pPr>
            <a:r>
              <a:rPr kumimoji="0" lang="en-US" altLang="en-US" sz="1800" b="1" i="0" u="none" strike="noStrike" cap="none" normalizeH="0" baseline="0" dirty="0">
                <a:ln>
                  <a:noFill/>
                </a:ln>
                <a:solidFill>
                  <a:schemeClr val="tx1"/>
                </a:solidFill>
                <a:effectLst/>
                <a:latin typeface="Arial" panose="020B0604020202020204" pitchFamily="34" charset="0"/>
              </a:rPr>
              <a:t>Working Principle:</a:t>
            </a:r>
            <a:r>
              <a:rPr kumimoji="0" lang="en-US" altLang="en-US" sz="1800" b="0" i="0" u="none" strike="noStrike" cap="none" normalizeH="0" baseline="0" dirty="0">
                <a:ln>
                  <a:noFill/>
                </a:ln>
                <a:solidFill>
                  <a:schemeClr val="tx1"/>
                </a:solidFill>
                <a:effectLst/>
                <a:latin typeface="Arial" panose="020B0604020202020204" pitchFamily="34" charset="0"/>
              </a:rPr>
              <a:t> Most solar products use </a:t>
            </a:r>
            <a:r>
              <a:rPr kumimoji="0" lang="en-US" altLang="en-US" sz="1800" b="1" i="0" u="none" strike="noStrike" cap="none" normalizeH="0" baseline="0" dirty="0">
                <a:ln>
                  <a:noFill/>
                </a:ln>
                <a:solidFill>
                  <a:schemeClr val="tx1"/>
                </a:solidFill>
                <a:effectLst/>
                <a:latin typeface="Arial" panose="020B0604020202020204" pitchFamily="34" charset="0"/>
              </a:rPr>
              <a:t>photovoltaic (PV) cells</a:t>
            </a:r>
            <a:r>
              <a:rPr kumimoji="0" lang="en-US" altLang="en-US" sz="1800" b="0" i="0" u="none" strike="noStrike" cap="none" normalizeH="0" baseline="0" dirty="0">
                <a:ln>
                  <a:noFill/>
                </a:ln>
                <a:solidFill>
                  <a:schemeClr val="tx1"/>
                </a:solidFill>
                <a:effectLst/>
                <a:latin typeface="Arial" panose="020B0604020202020204" pitchFamily="34" charset="0"/>
              </a:rPr>
              <a:t> to convert sunlight into electricity. Some products also use solar thermal energy.</a:t>
            </a:r>
          </a:p>
        </p:txBody>
      </p:sp>
    </p:spTree>
    <p:extLst>
      <p:ext uri="{BB962C8B-B14F-4D97-AF65-F5344CB8AC3E}">
        <p14:creationId xmlns:p14="http://schemas.microsoft.com/office/powerpoint/2010/main" val="366001580"/>
      </p:ext>
    </p:extLst>
  </p:cSld>
  <p:clrMapOvr>
    <a:masterClrMapping/>
  </p:clrMapOvr>
  <p:transition spd="slow">
    <p:push dir="u"/>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E2917A6B-D688-3D52-2AAD-E5C653288937}"/>
              </a:ext>
            </a:extLst>
          </p:cNvPr>
          <p:cNvSpPr txBox="1"/>
          <p:nvPr/>
        </p:nvSpPr>
        <p:spPr>
          <a:xfrm>
            <a:off x="1474231" y="528223"/>
            <a:ext cx="6096000" cy="677108"/>
          </a:xfrm>
          <a:prstGeom prst="rect">
            <a:avLst/>
          </a:prstGeom>
          <a:noFill/>
        </p:spPr>
        <p:txBody>
          <a:bodyPr wrap="square">
            <a:spAutoFit/>
          </a:bodyPr>
          <a:lstStyle/>
          <a:p>
            <a:r>
              <a:rPr lang="en-IN" sz="3800" b="1" dirty="0">
                <a:solidFill>
                  <a:schemeClr val="accent6">
                    <a:lumMod val="75000"/>
                  </a:schemeClr>
                </a:solidFill>
              </a:rPr>
              <a:t>Importance of Solar Products</a:t>
            </a:r>
          </a:p>
        </p:txBody>
      </p:sp>
      <p:sp>
        <p:nvSpPr>
          <p:cNvPr id="5" name="TextBox 4">
            <a:extLst>
              <a:ext uri="{FF2B5EF4-FFF2-40B4-BE49-F238E27FC236}">
                <a16:creationId xmlns:a16="http://schemas.microsoft.com/office/drawing/2014/main" id="{D060F03B-B4CE-9E5E-0B46-6CBCEC52A08A}"/>
              </a:ext>
            </a:extLst>
          </p:cNvPr>
          <p:cNvSpPr txBox="1"/>
          <p:nvPr/>
        </p:nvSpPr>
        <p:spPr>
          <a:xfrm>
            <a:off x="889769" y="1708960"/>
            <a:ext cx="10176386" cy="3276282"/>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US" sz="2000" dirty="0"/>
              <a:t>Solar products role in the transition to sustainable and renewable energy sources.</a:t>
            </a:r>
          </a:p>
          <a:p>
            <a:pPr marL="285750" indent="-285750" algn="just">
              <a:lnSpc>
                <a:spcPct val="150000"/>
              </a:lnSpc>
              <a:buFont typeface="Arial" panose="020B0604020202020204" pitchFamily="34" charset="0"/>
              <a:buChar char="•"/>
            </a:pPr>
            <a:r>
              <a:rPr lang="en-US" sz="2000" dirty="0"/>
              <a:t>With the increasing depletion of fossil fuels and growing concerns about climate change, solar energy provides a clean, affordable, and reliable solution for power generation.</a:t>
            </a:r>
          </a:p>
          <a:p>
            <a:pPr marL="285750" indent="-285750" algn="just">
              <a:lnSpc>
                <a:spcPct val="150000"/>
              </a:lnSpc>
              <a:buFont typeface="Arial" panose="020B0604020202020204" pitchFamily="34" charset="0"/>
              <a:buChar char="•"/>
            </a:pPr>
            <a:r>
              <a:rPr lang="en-IN" sz="2000" dirty="0"/>
              <a:t>Environmental Benefits</a:t>
            </a:r>
            <a:endParaRPr lang="en-US" sz="2000" dirty="0"/>
          </a:p>
          <a:p>
            <a:pPr marL="285750" indent="-285750" algn="just">
              <a:lnSpc>
                <a:spcPct val="150000"/>
              </a:lnSpc>
              <a:buFont typeface="Arial" panose="020B0604020202020204" pitchFamily="34" charset="0"/>
              <a:buChar char="•"/>
            </a:pPr>
            <a:r>
              <a:rPr lang="en-IN" sz="2000" dirty="0"/>
              <a:t>Cost Savings &amp; Economic Benefits</a:t>
            </a:r>
            <a:endParaRPr lang="en-US" sz="2000" dirty="0"/>
          </a:p>
          <a:p>
            <a:pPr marL="285750" indent="-285750" algn="just">
              <a:lnSpc>
                <a:spcPct val="150000"/>
              </a:lnSpc>
              <a:buFont typeface="Arial" panose="020B0604020202020204" pitchFamily="34" charset="0"/>
              <a:buChar char="•"/>
            </a:pPr>
            <a:r>
              <a:rPr lang="en-IN" sz="2000" dirty="0"/>
              <a:t>Energy Independence &amp; Reliability</a:t>
            </a:r>
            <a:endParaRPr lang="en-US" sz="2000" dirty="0"/>
          </a:p>
          <a:p>
            <a:pPr marL="285750" indent="-285750" algn="just">
              <a:lnSpc>
                <a:spcPct val="150000"/>
              </a:lnSpc>
              <a:buFont typeface="Arial" panose="020B0604020202020204" pitchFamily="34" charset="0"/>
              <a:buChar char="•"/>
            </a:pPr>
            <a:r>
              <a:rPr lang="en-IN" sz="2000" dirty="0"/>
              <a:t>Technological Advancements &amp; Future Potential</a:t>
            </a:r>
          </a:p>
        </p:txBody>
      </p:sp>
    </p:spTree>
    <p:extLst>
      <p:ext uri="{BB962C8B-B14F-4D97-AF65-F5344CB8AC3E}">
        <p14:creationId xmlns:p14="http://schemas.microsoft.com/office/powerpoint/2010/main" val="197747422"/>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BE087C42-287C-9C8C-64DC-16F50911A9FB}"/>
              </a:ext>
            </a:extLst>
          </p:cNvPr>
          <p:cNvSpPr txBox="1"/>
          <p:nvPr/>
        </p:nvSpPr>
        <p:spPr>
          <a:xfrm>
            <a:off x="808677" y="537650"/>
            <a:ext cx="6096000" cy="707886"/>
          </a:xfrm>
          <a:prstGeom prst="rect">
            <a:avLst/>
          </a:prstGeom>
          <a:noFill/>
        </p:spPr>
        <p:txBody>
          <a:bodyPr wrap="square">
            <a:spAutoFit/>
          </a:bodyPr>
          <a:lstStyle/>
          <a:p>
            <a:r>
              <a:rPr lang="en-IN" sz="4000" dirty="0">
                <a:solidFill>
                  <a:schemeClr val="accent6">
                    <a:lumMod val="75000"/>
                  </a:schemeClr>
                </a:solidFill>
              </a:rPr>
              <a:t>Project Overview:</a:t>
            </a:r>
          </a:p>
        </p:txBody>
      </p:sp>
      <p:sp>
        <p:nvSpPr>
          <p:cNvPr id="5" name="TextBox 4">
            <a:extLst>
              <a:ext uri="{FF2B5EF4-FFF2-40B4-BE49-F238E27FC236}">
                <a16:creationId xmlns:a16="http://schemas.microsoft.com/office/drawing/2014/main" id="{83F33E8E-F189-54DF-7E1C-7AB117BF44FF}"/>
              </a:ext>
            </a:extLst>
          </p:cNvPr>
          <p:cNvSpPr txBox="1"/>
          <p:nvPr/>
        </p:nvSpPr>
        <p:spPr>
          <a:xfrm>
            <a:off x="808677" y="1632035"/>
            <a:ext cx="10785988" cy="2805063"/>
          </a:xfrm>
          <a:prstGeom prst="rect">
            <a:avLst/>
          </a:prstGeom>
          <a:noFill/>
        </p:spPr>
        <p:txBody>
          <a:bodyPr wrap="square">
            <a:spAutoFit/>
          </a:bodyPr>
          <a:lstStyle/>
          <a:p>
            <a:pPr algn="just">
              <a:lnSpc>
                <a:spcPct val="150000"/>
              </a:lnSpc>
            </a:pPr>
            <a:r>
              <a:rPr lang="en-US" sz="2400" dirty="0"/>
              <a:t>This project aims to develop an e-commerce platform dedicated to selling solar products such as solar panels, solar lights, solar water heaters, solar inverters, and more. The platform will be built using HTML, CSS, JavaScript for the frontend and Spring Boot for the backend, ensuring a user-friendly, scalable, and secure online shopping experience.</a:t>
            </a:r>
            <a:endParaRPr lang="en-IN" sz="2400" dirty="0"/>
          </a:p>
        </p:txBody>
      </p:sp>
    </p:spTree>
    <p:extLst>
      <p:ext uri="{BB962C8B-B14F-4D97-AF65-F5344CB8AC3E}">
        <p14:creationId xmlns:p14="http://schemas.microsoft.com/office/powerpoint/2010/main" val="1379626366"/>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1D2B4F2-80A1-8B47-9D0E-CEFFBC908F34}"/>
              </a:ext>
            </a:extLst>
          </p:cNvPr>
          <p:cNvSpPr txBox="1"/>
          <p:nvPr/>
        </p:nvSpPr>
        <p:spPr>
          <a:xfrm>
            <a:off x="491612" y="533089"/>
            <a:ext cx="9920749" cy="584775"/>
          </a:xfrm>
          <a:prstGeom prst="rect">
            <a:avLst/>
          </a:prstGeom>
          <a:noFill/>
        </p:spPr>
        <p:txBody>
          <a:bodyPr wrap="square">
            <a:spAutoFit/>
          </a:bodyPr>
          <a:lstStyle/>
          <a:p>
            <a:r>
              <a:rPr lang="en-US" sz="3200" dirty="0">
                <a:solidFill>
                  <a:schemeClr val="accent6">
                    <a:lumMod val="75000"/>
                  </a:schemeClr>
                </a:solidFill>
              </a:rPr>
              <a:t>Importance of Frontend Development in E-Commerce</a:t>
            </a:r>
            <a:endParaRPr lang="en-IN" sz="3200" dirty="0">
              <a:solidFill>
                <a:schemeClr val="accent6">
                  <a:lumMod val="75000"/>
                </a:schemeClr>
              </a:solidFill>
            </a:endParaRPr>
          </a:p>
        </p:txBody>
      </p:sp>
      <p:sp>
        <p:nvSpPr>
          <p:cNvPr id="7" name="TextBox 6">
            <a:extLst>
              <a:ext uri="{FF2B5EF4-FFF2-40B4-BE49-F238E27FC236}">
                <a16:creationId xmlns:a16="http://schemas.microsoft.com/office/drawing/2014/main" id="{CAA5213E-74DC-4CBC-EAA7-C995F1BCFBFF}"/>
              </a:ext>
            </a:extLst>
          </p:cNvPr>
          <p:cNvSpPr txBox="1"/>
          <p:nvPr/>
        </p:nvSpPr>
        <p:spPr>
          <a:xfrm>
            <a:off x="594850" y="1117864"/>
            <a:ext cx="9714272" cy="2352952"/>
          </a:xfrm>
          <a:prstGeom prst="rect">
            <a:avLst/>
          </a:prstGeom>
          <a:noFill/>
        </p:spPr>
        <p:txBody>
          <a:bodyPr wrap="square">
            <a:spAutoFit/>
          </a:bodyPr>
          <a:lstStyle/>
          <a:p>
            <a:pPr marL="285750" indent="-285750" algn="just">
              <a:lnSpc>
                <a:spcPct val="150000"/>
              </a:lnSpc>
              <a:buFont typeface="Arial" panose="020B0604020202020204" pitchFamily="34" charset="0"/>
              <a:buChar char="•"/>
            </a:pPr>
            <a:r>
              <a:rPr lang="en-IN" sz="2000" dirty="0"/>
              <a:t>User Experience (UX): Intuitive and easy-to-navigate interface.</a:t>
            </a:r>
          </a:p>
          <a:p>
            <a:pPr marL="285750" indent="-285750" algn="just">
              <a:lnSpc>
                <a:spcPct val="150000"/>
              </a:lnSpc>
              <a:buFont typeface="Arial" panose="020B0604020202020204" pitchFamily="34" charset="0"/>
              <a:buChar char="•"/>
            </a:pPr>
            <a:r>
              <a:rPr lang="en-IN" sz="2000" dirty="0"/>
              <a:t>Responsiveness: Works across desktops, tablets, and mobile devices.</a:t>
            </a:r>
          </a:p>
          <a:p>
            <a:pPr marL="285750" indent="-285750" algn="just">
              <a:lnSpc>
                <a:spcPct val="150000"/>
              </a:lnSpc>
              <a:buFont typeface="Arial" panose="020B0604020202020204" pitchFamily="34" charset="0"/>
              <a:buChar char="•"/>
            </a:pPr>
            <a:r>
              <a:rPr lang="en-IN" sz="2000" dirty="0"/>
              <a:t>Performance Optimization: Fast loading and seamless transitions.</a:t>
            </a:r>
          </a:p>
          <a:p>
            <a:pPr marL="285750" indent="-285750" algn="just">
              <a:lnSpc>
                <a:spcPct val="150000"/>
              </a:lnSpc>
              <a:buFont typeface="Arial" panose="020B0604020202020204" pitchFamily="34" charset="0"/>
              <a:buChar char="•"/>
            </a:pPr>
            <a:r>
              <a:rPr lang="en-IN" sz="2000" dirty="0"/>
              <a:t>SEO-Friendly Design: Helps in ranking better on search engines.</a:t>
            </a:r>
          </a:p>
          <a:p>
            <a:pPr marL="285750" indent="-285750" algn="just">
              <a:lnSpc>
                <a:spcPct val="150000"/>
              </a:lnSpc>
              <a:buFont typeface="Arial" panose="020B0604020202020204" pitchFamily="34" charset="0"/>
              <a:buChar char="•"/>
            </a:pPr>
            <a:r>
              <a:rPr lang="en-IN" sz="2000" dirty="0"/>
              <a:t>Security Considerations: Protection against front-end vulnerabilities.</a:t>
            </a:r>
          </a:p>
        </p:txBody>
      </p:sp>
      <p:pic>
        <p:nvPicPr>
          <p:cNvPr id="9" name="Picture 8">
            <a:extLst>
              <a:ext uri="{FF2B5EF4-FFF2-40B4-BE49-F238E27FC236}">
                <a16:creationId xmlns:a16="http://schemas.microsoft.com/office/drawing/2014/main" id="{5A95851F-0562-9C7A-8E47-B8983ED6D8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4710" y="3613273"/>
            <a:ext cx="6656438" cy="2994004"/>
          </a:xfrm>
          <a:prstGeom prst="rect">
            <a:avLst/>
          </a:prstGeom>
        </p:spPr>
      </p:pic>
    </p:spTree>
    <p:extLst>
      <p:ext uri="{BB962C8B-B14F-4D97-AF65-F5344CB8AC3E}">
        <p14:creationId xmlns:p14="http://schemas.microsoft.com/office/powerpoint/2010/main" val="1275219240"/>
      </p:ext>
    </p:extLst>
  </p:cSld>
  <p:clrMapOvr>
    <a:masterClrMapping/>
  </p:clrMapOvr>
  <p:transition spd="slow">
    <p:push dir="u"/>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F66C39E-57C5-7676-14D3-6C22DE456874}"/>
              </a:ext>
            </a:extLst>
          </p:cNvPr>
          <p:cNvSpPr txBox="1"/>
          <p:nvPr/>
        </p:nvSpPr>
        <p:spPr>
          <a:xfrm>
            <a:off x="765928" y="463869"/>
            <a:ext cx="8830557" cy="646331"/>
          </a:xfrm>
          <a:prstGeom prst="rect">
            <a:avLst/>
          </a:prstGeom>
          <a:noFill/>
        </p:spPr>
        <p:txBody>
          <a:bodyPr wrap="square">
            <a:spAutoFit/>
          </a:bodyPr>
          <a:lstStyle/>
          <a:p>
            <a:r>
              <a:rPr lang="en-US" sz="3600" dirty="0">
                <a:solidFill>
                  <a:schemeClr val="accent6">
                    <a:lumMod val="75000"/>
                  </a:schemeClr>
                </a:solidFill>
              </a:rPr>
              <a:t>Role of Spring Boot in Backend Development</a:t>
            </a:r>
            <a:endParaRPr lang="en-IN" sz="3600" dirty="0">
              <a:solidFill>
                <a:schemeClr val="accent6">
                  <a:lumMod val="75000"/>
                </a:schemeClr>
              </a:solidFill>
            </a:endParaRPr>
          </a:p>
        </p:txBody>
      </p:sp>
      <p:sp>
        <p:nvSpPr>
          <p:cNvPr id="5" name="TextBox 4">
            <a:extLst>
              <a:ext uri="{FF2B5EF4-FFF2-40B4-BE49-F238E27FC236}">
                <a16:creationId xmlns:a16="http://schemas.microsoft.com/office/drawing/2014/main" id="{05FAF4D6-20E4-E2D0-3E6B-78E99AFDD4FC}"/>
              </a:ext>
            </a:extLst>
          </p:cNvPr>
          <p:cNvSpPr txBox="1"/>
          <p:nvPr/>
        </p:nvSpPr>
        <p:spPr>
          <a:xfrm>
            <a:off x="765928" y="1269245"/>
            <a:ext cx="9660117" cy="2251065"/>
          </a:xfrm>
          <a:prstGeom prst="rect">
            <a:avLst/>
          </a:prstGeom>
          <a:noFill/>
        </p:spPr>
        <p:txBody>
          <a:bodyPr wrap="square">
            <a:spAutoFit/>
          </a:bodyPr>
          <a:lstStyle/>
          <a:p>
            <a:pPr algn="just">
              <a:lnSpc>
                <a:spcPct val="150000"/>
              </a:lnSpc>
            </a:pPr>
            <a:r>
              <a:rPr lang="en-US" sz="2400" dirty="0"/>
              <a:t>Spring Boot is a powerful Java-based framework used for building scalable, secure, and efficient backend applications. It simplifies the development of REST APIs, business logic, database interactions, authentication, and security in our Solar Products E-Commerce Site.</a:t>
            </a:r>
            <a:endParaRPr lang="en-IN" sz="2400" dirty="0"/>
          </a:p>
        </p:txBody>
      </p:sp>
      <p:pic>
        <p:nvPicPr>
          <p:cNvPr id="7" name="Picture 6">
            <a:extLst>
              <a:ext uri="{FF2B5EF4-FFF2-40B4-BE49-F238E27FC236}">
                <a16:creationId xmlns:a16="http://schemas.microsoft.com/office/drawing/2014/main" id="{38FB6137-AFF3-AF97-E9E3-B9852617C7E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60158" y="2972201"/>
            <a:ext cx="5420412" cy="3421930"/>
          </a:xfrm>
          <a:prstGeom prst="rect">
            <a:avLst/>
          </a:prstGeom>
        </p:spPr>
      </p:pic>
    </p:spTree>
    <p:extLst>
      <p:ext uri="{BB962C8B-B14F-4D97-AF65-F5344CB8AC3E}">
        <p14:creationId xmlns:p14="http://schemas.microsoft.com/office/powerpoint/2010/main" val="243175089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5578A2FE-6389-3980-BB96-7121C78807D2}"/>
              </a:ext>
            </a:extLst>
          </p:cNvPr>
          <p:cNvSpPr txBox="1"/>
          <p:nvPr/>
        </p:nvSpPr>
        <p:spPr>
          <a:xfrm>
            <a:off x="652806" y="409222"/>
            <a:ext cx="10433116" cy="707886"/>
          </a:xfrm>
          <a:prstGeom prst="rect">
            <a:avLst/>
          </a:prstGeom>
          <a:noFill/>
        </p:spPr>
        <p:txBody>
          <a:bodyPr wrap="square">
            <a:spAutoFit/>
          </a:bodyPr>
          <a:lstStyle/>
          <a:p>
            <a:r>
              <a:rPr lang="en-US" sz="4000" dirty="0">
                <a:solidFill>
                  <a:schemeClr val="accent6">
                    <a:lumMod val="75000"/>
                  </a:schemeClr>
                </a:solidFill>
              </a:rPr>
              <a:t>Importance of Database Selection in E-Commerce</a:t>
            </a:r>
            <a:endParaRPr lang="en-IN" sz="4000" dirty="0">
              <a:solidFill>
                <a:schemeClr val="accent6">
                  <a:lumMod val="75000"/>
                </a:schemeClr>
              </a:solidFill>
            </a:endParaRPr>
          </a:p>
        </p:txBody>
      </p:sp>
      <p:sp>
        <p:nvSpPr>
          <p:cNvPr id="5" name="TextBox 4">
            <a:extLst>
              <a:ext uri="{FF2B5EF4-FFF2-40B4-BE49-F238E27FC236}">
                <a16:creationId xmlns:a16="http://schemas.microsoft.com/office/drawing/2014/main" id="{6BB6B228-0BC3-E8D9-5BD0-1F9393C977DF}"/>
              </a:ext>
            </a:extLst>
          </p:cNvPr>
          <p:cNvSpPr txBox="1"/>
          <p:nvPr/>
        </p:nvSpPr>
        <p:spPr>
          <a:xfrm>
            <a:off x="652806" y="1117108"/>
            <a:ext cx="9546996" cy="1697068"/>
          </a:xfrm>
          <a:prstGeom prst="rect">
            <a:avLst/>
          </a:prstGeom>
          <a:noFill/>
        </p:spPr>
        <p:txBody>
          <a:bodyPr wrap="square">
            <a:spAutoFit/>
          </a:bodyPr>
          <a:lstStyle/>
          <a:p>
            <a:pPr algn="just">
              <a:lnSpc>
                <a:spcPct val="150000"/>
              </a:lnSpc>
            </a:pPr>
            <a:r>
              <a:rPr lang="en-US" sz="2400" dirty="0"/>
              <a:t>Database is performance, scalability, and reliability of our Solar Products E-Commerce Site. The database must handle user accounts, product inventory, orders, transactions, and analytics efficiently.</a:t>
            </a:r>
            <a:endParaRPr lang="en-IN" sz="2400" dirty="0"/>
          </a:p>
        </p:txBody>
      </p:sp>
      <p:pic>
        <p:nvPicPr>
          <p:cNvPr id="7" name="Picture 6">
            <a:extLst>
              <a:ext uri="{FF2B5EF4-FFF2-40B4-BE49-F238E27FC236}">
                <a16:creationId xmlns:a16="http://schemas.microsoft.com/office/drawing/2014/main" id="{2CE1C88B-5467-20C4-F668-73596A7D990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6168" y="3535917"/>
            <a:ext cx="4601186" cy="2300139"/>
          </a:xfrm>
          <a:prstGeom prst="rect">
            <a:avLst/>
          </a:prstGeom>
        </p:spPr>
      </p:pic>
    </p:spTree>
    <p:extLst>
      <p:ext uri="{BB962C8B-B14F-4D97-AF65-F5344CB8AC3E}">
        <p14:creationId xmlns:p14="http://schemas.microsoft.com/office/powerpoint/2010/main" val="975928414"/>
      </p:ext>
    </p:extLst>
  </p:cSld>
  <p:clrMapOvr>
    <a:masterClrMapping/>
  </p:clrMapOvr>
  <p:transition spd="slow">
    <p:push dir="u"/>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780A2784-5273-F42D-D189-CD9D7A68A8C6}"/>
              </a:ext>
            </a:extLst>
          </p:cNvPr>
          <p:cNvSpPr txBox="1"/>
          <p:nvPr/>
        </p:nvSpPr>
        <p:spPr>
          <a:xfrm>
            <a:off x="435989" y="251869"/>
            <a:ext cx="10942163" cy="1323439"/>
          </a:xfrm>
          <a:prstGeom prst="rect">
            <a:avLst/>
          </a:prstGeom>
          <a:noFill/>
        </p:spPr>
        <p:txBody>
          <a:bodyPr wrap="square">
            <a:spAutoFit/>
          </a:bodyPr>
          <a:lstStyle/>
          <a:p>
            <a:r>
              <a:rPr lang="en-US" sz="4000" dirty="0">
                <a:solidFill>
                  <a:schemeClr val="accent6">
                    <a:lumMod val="75000"/>
                  </a:schemeClr>
                </a:solidFill>
              </a:rPr>
              <a:t>High-Level Architecture Diagram Of E-Commerce Site</a:t>
            </a:r>
            <a:endParaRPr lang="en-IN" sz="4000" dirty="0">
              <a:solidFill>
                <a:schemeClr val="accent6">
                  <a:lumMod val="75000"/>
                </a:schemeClr>
              </a:solidFill>
            </a:endParaRPr>
          </a:p>
        </p:txBody>
      </p:sp>
      <p:pic>
        <p:nvPicPr>
          <p:cNvPr id="14" name="Picture 13">
            <a:extLst>
              <a:ext uri="{FF2B5EF4-FFF2-40B4-BE49-F238E27FC236}">
                <a16:creationId xmlns:a16="http://schemas.microsoft.com/office/drawing/2014/main" id="{38875946-2282-E68E-B52E-A9349FEC718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91093" y="1037303"/>
            <a:ext cx="8195035" cy="5297509"/>
          </a:xfrm>
          <a:prstGeom prst="rect">
            <a:avLst/>
          </a:prstGeom>
        </p:spPr>
      </p:pic>
    </p:spTree>
    <p:extLst>
      <p:ext uri="{BB962C8B-B14F-4D97-AF65-F5344CB8AC3E}">
        <p14:creationId xmlns:p14="http://schemas.microsoft.com/office/powerpoint/2010/main" val="2869419860"/>
      </p:ext>
    </p:extLst>
  </p:cSld>
  <p:clrMapOvr>
    <a:masterClrMapping/>
  </p:clrMapOvr>
  <p:transition spd="slow">
    <p:push dir="u"/>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384</TotalTime>
  <Words>1579</Words>
  <Application>Microsoft Office PowerPoint</Application>
  <PresentationFormat>Widescreen</PresentationFormat>
  <Paragraphs>142</Paragraphs>
  <Slides>25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Aptos</vt:lpstr>
      <vt:lpstr>Arial</vt:lpstr>
      <vt:lpstr>Arial Rounded MT Bold</vt:lpstr>
      <vt:lpstr>Calibri</vt:lpstr>
      <vt:lpstr>Calibri Light</vt:lpstr>
      <vt:lpstr>Office Theme</vt:lpstr>
      <vt:lpstr>Eco-spark: Solar Product on E-commerce Platform</vt:lpstr>
      <vt:lpstr>                                  Content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HP</dc:creator>
  <cp:lastModifiedBy>Bandita Senapati</cp:lastModifiedBy>
  <cp:revision>2</cp:revision>
  <dcterms:created xsi:type="dcterms:W3CDTF">2025-03-28T12:50:50Z</dcterms:created>
  <dcterms:modified xsi:type="dcterms:W3CDTF">2025-03-28T21:07:05Z</dcterms:modified>
</cp:coreProperties>
</file>

<file path=docProps/thumbnail.jpeg>
</file>